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1214" r:id="rId2"/>
    <p:sldId id="1219" r:id="rId3"/>
    <p:sldId id="1211" r:id="rId4"/>
    <p:sldId id="1222" r:id="rId5"/>
    <p:sldId id="1223" r:id="rId6"/>
    <p:sldId id="1220" r:id="rId7"/>
    <p:sldId id="1213" r:id="rId8"/>
    <p:sldId id="1216" r:id="rId9"/>
    <p:sldId id="1218" r:id="rId10"/>
    <p:sldId id="1221" r:id="rId11"/>
    <p:sldId id="1212" r:id="rId12"/>
  </p:sldIdLst>
  <p:sldSz cx="12192000" cy="6858000"/>
  <p:notesSz cx="6858000" cy="9144000"/>
  <p:custDataLst>
    <p:tags r:id="rId14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váková Tereza Mgr." initials="NTM" lastIdx="1" clrIdx="0">
    <p:extLst>
      <p:ext uri="{19B8F6BF-5375-455C-9EA6-DF929625EA0E}">
        <p15:presenceInfo xmlns:p15="http://schemas.microsoft.com/office/powerpoint/2012/main" userId="S::novakovat@mzcr.cz::9b40fe94-c8d5-4b97-8e02-cc7b1fbd6944" providerId="AD"/>
      </p:ext>
    </p:extLst>
  </p:cmAuthor>
  <p:cmAuthor id="2" name="Jaroš Jakub Ing." initials="JJI" lastIdx="1" clrIdx="1">
    <p:extLst>
      <p:ext uri="{19B8F6BF-5375-455C-9EA6-DF929625EA0E}">
        <p15:presenceInfo xmlns:p15="http://schemas.microsoft.com/office/powerpoint/2012/main" userId="S::jarosj@mzcr.cz::729124a7-e8eb-43e2-ab3c-da55ed2b09d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983"/>
    <a:srgbClr val="D31145"/>
    <a:srgbClr val="00FF00"/>
    <a:srgbClr val="FFCC66"/>
    <a:srgbClr val="9E0D34"/>
    <a:srgbClr val="FF66FF"/>
    <a:srgbClr val="FFC000"/>
    <a:srgbClr val="FF9933"/>
    <a:srgbClr val="4D7FBC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řední styl 2 – zvýraznění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řední styl 2 – zvýraznění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Střední styl 2 – zvýraznění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Střední styl 2 – zvýraznění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řední styl 2 – zvýraznění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49" autoAdjust="0"/>
    <p:restoredTop sz="96327" autoAdjust="0"/>
  </p:normalViewPr>
  <p:slideViewPr>
    <p:cSldViewPr snapToGrid="0">
      <p:cViewPr varScale="1">
        <p:scale>
          <a:sx n="107" d="100"/>
          <a:sy n="107" d="100"/>
        </p:scale>
        <p:origin x="342" y="114"/>
      </p:cViewPr>
      <p:guideLst>
        <p:guide orient="horz" pos="123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Index rizika</c:v>
                </c:pt>
              </c:strCache>
            </c:strRef>
          </c:tx>
          <c:spPr>
            <a:ln w="28575" cap="rnd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cat>
            <c:strRef>
              <c:f>Sheet1!$A$2:$A$82</c:f>
              <c:strCache>
                <c:ptCount val="81"/>
                <c:pt idx="0">
                  <c:v>1. 10. </c:v>
                </c:pt>
                <c:pt idx="1">
                  <c:v>2. 10. </c:v>
                </c:pt>
                <c:pt idx="2">
                  <c:v>3. 10. </c:v>
                </c:pt>
                <c:pt idx="3">
                  <c:v>4. 10. </c:v>
                </c:pt>
                <c:pt idx="4">
                  <c:v>5. 10. </c:v>
                </c:pt>
                <c:pt idx="5">
                  <c:v>6. 10. </c:v>
                </c:pt>
                <c:pt idx="6">
                  <c:v>7. 10. </c:v>
                </c:pt>
                <c:pt idx="7">
                  <c:v>8. 10. </c:v>
                </c:pt>
                <c:pt idx="8">
                  <c:v>9. 10. </c:v>
                </c:pt>
                <c:pt idx="9">
                  <c:v>10. 10. </c:v>
                </c:pt>
                <c:pt idx="10">
                  <c:v>11. 10. </c:v>
                </c:pt>
                <c:pt idx="11">
                  <c:v>12. 10. </c:v>
                </c:pt>
                <c:pt idx="12">
                  <c:v>13. 10. </c:v>
                </c:pt>
                <c:pt idx="13">
                  <c:v>14. 10. </c:v>
                </c:pt>
                <c:pt idx="14">
                  <c:v>15. 10. </c:v>
                </c:pt>
                <c:pt idx="15">
                  <c:v>16. 10. </c:v>
                </c:pt>
                <c:pt idx="16">
                  <c:v>17. 10. </c:v>
                </c:pt>
                <c:pt idx="17">
                  <c:v>18. 10. </c:v>
                </c:pt>
                <c:pt idx="18">
                  <c:v>19. 10. </c:v>
                </c:pt>
                <c:pt idx="19">
                  <c:v>20. 10. </c:v>
                </c:pt>
                <c:pt idx="20">
                  <c:v>21. 10. </c:v>
                </c:pt>
                <c:pt idx="21">
                  <c:v>22. 10. </c:v>
                </c:pt>
                <c:pt idx="22">
                  <c:v>23. 10. </c:v>
                </c:pt>
                <c:pt idx="23">
                  <c:v>24. 10. </c:v>
                </c:pt>
                <c:pt idx="24">
                  <c:v>25. 10. </c:v>
                </c:pt>
                <c:pt idx="25">
                  <c:v>26. 10. </c:v>
                </c:pt>
                <c:pt idx="26">
                  <c:v>27. 10. </c:v>
                </c:pt>
                <c:pt idx="27">
                  <c:v>28. 10. </c:v>
                </c:pt>
                <c:pt idx="28">
                  <c:v>29. 10. </c:v>
                </c:pt>
                <c:pt idx="29">
                  <c:v>30. 10. </c:v>
                </c:pt>
                <c:pt idx="30">
                  <c:v>31. 10. </c:v>
                </c:pt>
                <c:pt idx="31">
                  <c:v>1. 11. </c:v>
                </c:pt>
                <c:pt idx="32">
                  <c:v>2. 11. </c:v>
                </c:pt>
                <c:pt idx="33">
                  <c:v>3. 11. </c:v>
                </c:pt>
                <c:pt idx="34">
                  <c:v>4. 11. </c:v>
                </c:pt>
                <c:pt idx="35">
                  <c:v>5. 11. </c:v>
                </c:pt>
                <c:pt idx="36">
                  <c:v>6. 11. </c:v>
                </c:pt>
                <c:pt idx="37">
                  <c:v>7. 11. </c:v>
                </c:pt>
                <c:pt idx="38">
                  <c:v>8. 11. </c:v>
                </c:pt>
                <c:pt idx="39">
                  <c:v>9. 11. </c:v>
                </c:pt>
                <c:pt idx="40">
                  <c:v>10. 11. </c:v>
                </c:pt>
                <c:pt idx="41">
                  <c:v>11. 11. </c:v>
                </c:pt>
                <c:pt idx="42">
                  <c:v>12. 11. </c:v>
                </c:pt>
                <c:pt idx="43">
                  <c:v>13. 11. </c:v>
                </c:pt>
                <c:pt idx="44">
                  <c:v>14. 11. </c:v>
                </c:pt>
                <c:pt idx="45">
                  <c:v>15. 11. </c:v>
                </c:pt>
                <c:pt idx="46">
                  <c:v>16. 11. </c:v>
                </c:pt>
                <c:pt idx="47">
                  <c:v>17. 11. </c:v>
                </c:pt>
                <c:pt idx="48">
                  <c:v>18. 11. </c:v>
                </c:pt>
                <c:pt idx="49">
                  <c:v>19. 11. </c:v>
                </c:pt>
                <c:pt idx="50">
                  <c:v>20. 11. </c:v>
                </c:pt>
                <c:pt idx="51">
                  <c:v>21. 11. </c:v>
                </c:pt>
                <c:pt idx="52">
                  <c:v>22. 11. </c:v>
                </c:pt>
                <c:pt idx="53">
                  <c:v>23. 11. </c:v>
                </c:pt>
                <c:pt idx="54">
                  <c:v>24. 11. </c:v>
                </c:pt>
                <c:pt idx="55">
                  <c:v>25. 11. </c:v>
                </c:pt>
                <c:pt idx="56">
                  <c:v>26. 11. </c:v>
                </c:pt>
                <c:pt idx="57">
                  <c:v>27. 11. </c:v>
                </c:pt>
                <c:pt idx="58">
                  <c:v>28. 11. </c:v>
                </c:pt>
                <c:pt idx="59">
                  <c:v>29. 11. </c:v>
                </c:pt>
                <c:pt idx="60">
                  <c:v>30. 11. </c:v>
                </c:pt>
                <c:pt idx="61">
                  <c:v>1. 12. </c:v>
                </c:pt>
                <c:pt idx="62">
                  <c:v>2. 12. </c:v>
                </c:pt>
                <c:pt idx="63">
                  <c:v>3. 12. </c:v>
                </c:pt>
                <c:pt idx="64">
                  <c:v>4. 12. </c:v>
                </c:pt>
                <c:pt idx="65">
                  <c:v>5. 12. </c:v>
                </c:pt>
                <c:pt idx="66">
                  <c:v>6. 12. </c:v>
                </c:pt>
                <c:pt idx="67">
                  <c:v>7. 12. </c:v>
                </c:pt>
                <c:pt idx="68">
                  <c:v>8. 12. </c:v>
                </c:pt>
                <c:pt idx="69">
                  <c:v>9. 12. </c:v>
                </c:pt>
                <c:pt idx="70">
                  <c:v>10. 12. </c:v>
                </c:pt>
                <c:pt idx="71">
                  <c:v>11. 12. </c:v>
                </c:pt>
                <c:pt idx="72">
                  <c:v>12. 12. </c:v>
                </c:pt>
                <c:pt idx="73">
                  <c:v>13. 12. </c:v>
                </c:pt>
                <c:pt idx="74">
                  <c:v>14. 12. </c:v>
                </c:pt>
                <c:pt idx="75">
                  <c:v>15. 12. </c:v>
                </c:pt>
                <c:pt idx="76">
                  <c:v>16. 12. </c:v>
                </c:pt>
                <c:pt idx="77">
                  <c:v>17. 12. </c:v>
                </c:pt>
                <c:pt idx="78">
                  <c:v>18. 12. </c:v>
                </c:pt>
                <c:pt idx="79">
                  <c:v>19. 12. </c:v>
                </c:pt>
                <c:pt idx="80">
                  <c:v>20. 12. </c:v>
                </c:pt>
              </c:strCache>
            </c:strRef>
          </c:cat>
          <c:val>
            <c:numRef>
              <c:f>Sheet1!$B$2:$B$82</c:f>
              <c:numCache>
                <c:formatCode>General</c:formatCode>
                <c:ptCount val="81"/>
                <c:pt idx="0">
                  <c:v>52</c:v>
                </c:pt>
                <c:pt idx="1">
                  <c:v>52</c:v>
                </c:pt>
                <c:pt idx="2">
                  <c:v>52</c:v>
                </c:pt>
                <c:pt idx="3">
                  <c:v>52</c:v>
                </c:pt>
                <c:pt idx="4">
                  <c:v>57</c:v>
                </c:pt>
                <c:pt idx="5">
                  <c:v>57</c:v>
                </c:pt>
                <c:pt idx="6">
                  <c:v>62</c:v>
                </c:pt>
                <c:pt idx="7">
                  <c:v>70</c:v>
                </c:pt>
                <c:pt idx="8">
                  <c:v>70</c:v>
                </c:pt>
                <c:pt idx="9">
                  <c:v>80</c:v>
                </c:pt>
                <c:pt idx="10">
                  <c:v>80</c:v>
                </c:pt>
                <c:pt idx="11">
                  <c:v>78</c:v>
                </c:pt>
                <c:pt idx="12">
                  <c:v>78</c:v>
                </c:pt>
                <c:pt idx="13">
                  <c:v>83</c:v>
                </c:pt>
                <c:pt idx="14">
                  <c:v>83</c:v>
                </c:pt>
                <c:pt idx="15">
                  <c:v>86</c:v>
                </c:pt>
                <c:pt idx="16">
                  <c:v>86</c:v>
                </c:pt>
                <c:pt idx="17">
                  <c:v>86</c:v>
                </c:pt>
                <c:pt idx="18">
                  <c:v>86</c:v>
                </c:pt>
                <c:pt idx="19">
                  <c:v>81</c:v>
                </c:pt>
                <c:pt idx="20">
                  <c:v>85</c:v>
                </c:pt>
                <c:pt idx="21">
                  <c:v>85</c:v>
                </c:pt>
                <c:pt idx="22">
                  <c:v>85</c:v>
                </c:pt>
                <c:pt idx="23">
                  <c:v>85</c:v>
                </c:pt>
                <c:pt idx="24">
                  <c:v>85</c:v>
                </c:pt>
                <c:pt idx="25">
                  <c:v>85</c:v>
                </c:pt>
                <c:pt idx="26">
                  <c:v>89</c:v>
                </c:pt>
                <c:pt idx="27">
                  <c:v>89</c:v>
                </c:pt>
                <c:pt idx="28">
                  <c:v>84</c:v>
                </c:pt>
                <c:pt idx="29">
                  <c:v>84</c:v>
                </c:pt>
                <c:pt idx="30">
                  <c:v>84</c:v>
                </c:pt>
                <c:pt idx="31">
                  <c:v>79</c:v>
                </c:pt>
                <c:pt idx="32">
                  <c:v>79</c:v>
                </c:pt>
                <c:pt idx="33">
                  <c:v>77</c:v>
                </c:pt>
                <c:pt idx="34">
                  <c:v>77</c:v>
                </c:pt>
                <c:pt idx="35">
                  <c:v>77</c:v>
                </c:pt>
                <c:pt idx="36">
                  <c:v>77</c:v>
                </c:pt>
                <c:pt idx="37">
                  <c:v>77</c:v>
                </c:pt>
                <c:pt idx="38">
                  <c:v>77</c:v>
                </c:pt>
                <c:pt idx="39">
                  <c:v>75</c:v>
                </c:pt>
                <c:pt idx="40">
                  <c:v>75</c:v>
                </c:pt>
                <c:pt idx="41">
                  <c:v>75</c:v>
                </c:pt>
                <c:pt idx="42">
                  <c:v>70</c:v>
                </c:pt>
                <c:pt idx="43">
                  <c:v>70</c:v>
                </c:pt>
                <c:pt idx="44">
                  <c:v>70</c:v>
                </c:pt>
                <c:pt idx="45">
                  <c:v>70</c:v>
                </c:pt>
                <c:pt idx="46">
                  <c:v>70</c:v>
                </c:pt>
                <c:pt idx="47">
                  <c:v>70</c:v>
                </c:pt>
                <c:pt idx="48">
                  <c:v>70</c:v>
                </c:pt>
                <c:pt idx="49">
                  <c:v>62</c:v>
                </c:pt>
                <c:pt idx="50">
                  <c:v>62</c:v>
                </c:pt>
                <c:pt idx="51">
                  <c:v>62</c:v>
                </c:pt>
                <c:pt idx="52">
                  <c:v>62</c:v>
                </c:pt>
                <c:pt idx="53">
                  <c:v>57</c:v>
                </c:pt>
                <c:pt idx="54">
                  <c:v>57</c:v>
                </c:pt>
                <c:pt idx="55">
                  <c:v>57</c:v>
                </c:pt>
                <c:pt idx="56">
                  <c:v>57</c:v>
                </c:pt>
                <c:pt idx="57">
                  <c:v>57</c:v>
                </c:pt>
                <c:pt idx="58">
                  <c:v>57</c:v>
                </c:pt>
                <c:pt idx="59">
                  <c:v>57</c:v>
                </c:pt>
                <c:pt idx="60">
                  <c:v>57</c:v>
                </c:pt>
                <c:pt idx="61">
                  <c:v>57</c:v>
                </c:pt>
                <c:pt idx="62">
                  <c:v>57</c:v>
                </c:pt>
                <c:pt idx="63">
                  <c:v>57</c:v>
                </c:pt>
                <c:pt idx="64">
                  <c:v>57</c:v>
                </c:pt>
                <c:pt idx="65">
                  <c:v>57</c:v>
                </c:pt>
                <c:pt idx="66">
                  <c:v>62</c:v>
                </c:pt>
                <c:pt idx="67">
                  <c:v>64</c:v>
                </c:pt>
                <c:pt idx="68">
                  <c:v>64</c:v>
                </c:pt>
                <c:pt idx="69">
                  <c:v>64</c:v>
                </c:pt>
                <c:pt idx="70">
                  <c:v>64</c:v>
                </c:pt>
                <c:pt idx="71">
                  <c:v>64</c:v>
                </c:pt>
                <c:pt idx="72">
                  <c:v>69</c:v>
                </c:pt>
                <c:pt idx="73">
                  <c:v>71</c:v>
                </c:pt>
                <c:pt idx="74" formatCode="0">
                  <c:v>71</c:v>
                </c:pt>
                <c:pt idx="75" formatCode="0">
                  <c:v>66</c:v>
                </c:pt>
                <c:pt idx="76" formatCode="0">
                  <c:v>66</c:v>
                </c:pt>
                <c:pt idx="77" formatCode="0">
                  <c:v>71</c:v>
                </c:pt>
                <c:pt idx="78" formatCode="0">
                  <c:v>76</c:v>
                </c:pt>
                <c:pt idx="79" formatCode="0">
                  <c:v>76</c:v>
                </c:pt>
                <c:pt idx="80" formatCode="0">
                  <c:v>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21A-49DD-A049-1636BDCB9D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55033519"/>
        <c:axId val="1853482831"/>
      </c:lineChart>
      <c:catAx>
        <c:axId val="18550335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853482831"/>
        <c:crosses val="autoZero"/>
        <c:auto val="1"/>
        <c:lblAlgn val="ctr"/>
        <c:lblOffset val="100"/>
        <c:noMultiLvlLbl val="1"/>
      </c:catAx>
      <c:valAx>
        <c:axId val="1853482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8550335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pozit_perc_test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solidFill>
                  <a:srgbClr val="30598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D5DB-4626-8369-1A65CA3A0A63}"/>
              </c:ext>
            </c:extLst>
          </c:dPt>
          <c:dPt>
            <c:idx val="3"/>
            <c:invertIfNegative val="0"/>
            <c:bubble3D val="0"/>
            <c:spPr>
              <a:solidFill>
                <a:srgbClr val="D31145"/>
              </a:solidFill>
              <a:ln>
                <a:solidFill>
                  <a:srgbClr val="D3114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7DF-4FA5-A323-0C6B2A8181B2}"/>
              </c:ext>
            </c:extLst>
          </c:dPt>
          <c:dPt>
            <c:idx val="4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4D9-4673-B4DC-A34FE1658A83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D9-4673-B4DC-A34FE1658A83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-234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PHA</c:v>
                </c:pt>
                <c:pt idx="1">
                  <c:v>STC</c:v>
                </c:pt>
                <c:pt idx="2">
                  <c:v>JHC</c:v>
                </c:pt>
                <c:pt idx="3">
                  <c:v>ČR</c:v>
                </c:pt>
                <c:pt idx="4">
                  <c:v>JMK</c:v>
                </c:pt>
                <c:pt idx="5">
                  <c:v>PLK</c:v>
                </c:pt>
                <c:pt idx="6">
                  <c:v>LBK</c:v>
                </c:pt>
                <c:pt idx="7">
                  <c:v>PAK</c:v>
                </c:pt>
                <c:pt idx="8">
                  <c:v>MSK</c:v>
                </c:pt>
                <c:pt idx="9">
                  <c:v>KVK</c:v>
                </c:pt>
                <c:pt idx="10">
                  <c:v>ULK</c:v>
                </c:pt>
                <c:pt idx="11">
                  <c:v>HKK</c:v>
                </c:pt>
                <c:pt idx="12">
                  <c:v>VYS</c:v>
                </c:pt>
                <c:pt idx="13">
                  <c:v>OLK</c:v>
                </c:pt>
                <c:pt idx="14">
                  <c:v>ZLK</c:v>
                </c:pt>
              </c:strCache>
            </c:strRef>
          </c:cat>
          <c:val>
            <c:numRef>
              <c:f>Sheet1!$B$2:$B$16</c:f>
              <c:numCache>
                <c:formatCode>#,##0.00</c:formatCode>
                <c:ptCount val="15"/>
                <c:pt idx="0">
                  <c:v>0.152532205102</c:v>
                </c:pt>
                <c:pt idx="1">
                  <c:v>0.23714719756899999</c:v>
                </c:pt>
                <c:pt idx="2">
                  <c:v>0.243984913512</c:v>
                </c:pt>
                <c:pt idx="3">
                  <c:v>0.24640764909499999</c:v>
                </c:pt>
                <c:pt idx="4">
                  <c:v>0.25385260171500001</c:v>
                </c:pt>
                <c:pt idx="5">
                  <c:v>0.258701998652</c:v>
                </c:pt>
                <c:pt idx="6">
                  <c:v>0.27407048564800002</c:v>
                </c:pt>
                <c:pt idx="7">
                  <c:v>0.27418795514900002</c:v>
                </c:pt>
                <c:pt idx="8">
                  <c:v>0.29114625516800002</c:v>
                </c:pt>
                <c:pt idx="9">
                  <c:v>0.29155395250900001</c:v>
                </c:pt>
                <c:pt idx="10">
                  <c:v>0.294583640383</c:v>
                </c:pt>
                <c:pt idx="11">
                  <c:v>0.30058215516199999</c:v>
                </c:pt>
                <c:pt idx="12">
                  <c:v>0.30641061846899997</c:v>
                </c:pt>
                <c:pt idx="13">
                  <c:v>0.307421737601</c:v>
                </c:pt>
                <c:pt idx="14">
                  <c:v>0.31648909183099999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D9-4673-B4DC-A34FE1658A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catAx>
        <c:axId val="417147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Algn val="ctr"/>
        <c:lblOffset val="100"/>
        <c:tickLblSkip val="1"/>
        <c:noMultiLvlLbl val="0"/>
      </c:catAx>
      <c:valAx>
        <c:axId val="419321824"/>
        <c:scaling>
          <c:orientation val="minMax"/>
          <c:max val="0.4"/>
          <c:min val="0"/>
        </c:scaling>
        <c:delete val="0"/>
        <c:axPos val="l"/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Sheet1!$A$2:$A$51</c:f>
              <c:numCache>
                <c:formatCode>m/d/yyyy</c:formatCode>
                <c:ptCount val="50"/>
                <c:pt idx="0">
                  <c:v>44136</c:v>
                </c:pt>
                <c:pt idx="1">
                  <c:v>44137</c:v>
                </c:pt>
                <c:pt idx="2">
                  <c:v>44138</c:v>
                </c:pt>
                <c:pt idx="3">
                  <c:v>44139</c:v>
                </c:pt>
                <c:pt idx="4">
                  <c:v>44140</c:v>
                </c:pt>
                <c:pt idx="5">
                  <c:v>44141</c:v>
                </c:pt>
                <c:pt idx="6">
                  <c:v>44142</c:v>
                </c:pt>
                <c:pt idx="7">
                  <c:v>44143</c:v>
                </c:pt>
                <c:pt idx="8">
                  <c:v>44144</c:v>
                </c:pt>
                <c:pt idx="9">
                  <c:v>44145</c:v>
                </c:pt>
                <c:pt idx="10">
                  <c:v>44146</c:v>
                </c:pt>
                <c:pt idx="11">
                  <c:v>44147</c:v>
                </c:pt>
                <c:pt idx="12">
                  <c:v>44148</c:v>
                </c:pt>
                <c:pt idx="13">
                  <c:v>44149</c:v>
                </c:pt>
                <c:pt idx="14">
                  <c:v>44150</c:v>
                </c:pt>
                <c:pt idx="15">
                  <c:v>44151</c:v>
                </c:pt>
                <c:pt idx="16">
                  <c:v>44152</c:v>
                </c:pt>
                <c:pt idx="17">
                  <c:v>44153</c:v>
                </c:pt>
                <c:pt idx="18">
                  <c:v>44154</c:v>
                </c:pt>
                <c:pt idx="19">
                  <c:v>44155</c:v>
                </c:pt>
                <c:pt idx="20">
                  <c:v>44156</c:v>
                </c:pt>
                <c:pt idx="21">
                  <c:v>44157</c:v>
                </c:pt>
                <c:pt idx="22">
                  <c:v>44158</c:v>
                </c:pt>
                <c:pt idx="23">
                  <c:v>44159</c:v>
                </c:pt>
                <c:pt idx="24">
                  <c:v>44160</c:v>
                </c:pt>
                <c:pt idx="25">
                  <c:v>44161</c:v>
                </c:pt>
                <c:pt idx="26">
                  <c:v>44162</c:v>
                </c:pt>
                <c:pt idx="27">
                  <c:v>44163</c:v>
                </c:pt>
                <c:pt idx="28">
                  <c:v>44164</c:v>
                </c:pt>
                <c:pt idx="29">
                  <c:v>44165</c:v>
                </c:pt>
                <c:pt idx="30">
                  <c:v>44166</c:v>
                </c:pt>
                <c:pt idx="31">
                  <c:v>44167</c:v>
                </c:pt>
                <c:pt idx="32">
                  <c:v>44168</c:v>
                </c:pt>
                <c:pt idx="33">
                  <c:v>44169</c:v>
                </c:pt>
                <c:pt idx="34">
                  <c:v>44170</c:v>
                </c:pt>
                <c:pt idx="35">
                  <c:v>44171</c:v>
                </c:pt>
                <c:pt idx="36">
                  <c:v>44172</c:v>
                </c:pt>
                <c:pt idx="37">
                  <c:v>44173</c:v>
                </c:pt>
                <c:pt idx="38">
                  <c:v>44174</c:v>
                </c:pt>
                <c:pt idx="39">
                  <c:v>44175</c:v>
                </c:pt>
                <c:pt idx="40">
                  <c:v>44176</c:v>
                </c:pt>
                <c:pt idx="41">
                  <c:v>44177</c:v>
                </c:pt>
                <c:pt idx="42">
                  <c:v>44178</c:v>
                </c:pt>
                <c:pt idx="43">
                  <c:v>44179</c:v>
                </c:pt>
                <c:pt idx="44">
                  <c:v>44180</c:v>
                </c:pt>
                <c:pt idx="45">
                  <c:v>44181</c:v>
                </c:pt>
                <c:pt idx="46">
                  <c:v>44182</c:v>
                </c:pt>
                <c:pt idx="47">
                  <c:v>44183</c:v>
                </c:pt>
                <c:pt idx="48">
                  <c:v>44184</c:v>
                </c:pt>
                <c:pt idx="49">
                  <c:v>44185</c:v>
                </c:pt>
              </c:numCache>
            </c:numRef>
          </c:cat>
          <c:val>
            <c:numRef>
              <c:f>Sheet1!$B$2:$B$51</c:f>
              <c:numCache>
                <c:formatCode>General</c:formatCode>
                <c:ptCount val="50"/>
                <c:pt idx="0">
                  <c:v>1554.7404936</c:v>
                </c:pt>
                <c:pt idx="1">
                  <c:v>1568.7016728999999</c:v>
                </c:pt>
                <c:pt idx="2">
                  <c:v>1579.5676410000001</c:v>
                </c:pt>
                <c:pt idx="3">
                  <c:v>1580.5495056</c:v>
                </c:pt>
                <c:pt idx="4">
                  <c:v>1587.6095795000001</c:v>
                </c:pt>
                <c:pt idx="5">
                  <c:v>1578.9972244999999</c:v>
                </c:pt>
                <c:pt idx="6">
                  <c:v>1544.3794843999999</c:v>
                </c:pt>
                <c:pt idx="7">
                  <c:v>1499.9337475</c:v>
                </c:pt>
                <c:pt idx="8">
                  <c:v>1465.4188695</c:v>
                </c:pt>
                <c:pt idx="9">
                  <c:v>1425.9198598</c:v>
                </c:pt>
                <c:pt idx="10">
                  <c:v>1364.0997952</c:v>
                </c:pt>
                <c:pt idx="11">
                  <c:v>1326.1530667</c:v>
                </c:pt>
                <c:pt idx="12">
                  <c:v>1277.742467</c:v>
                </c:pt>
                <c:pt idx="13">
                  <c:v>1219.3449017999999</c:v>
                </c:pt>
                <c:pt idx="14">
                  <c:v>1151.7271605000001</c:v>
                </c:pt>
                <c:pt idx="15">
                  <c:v>1108.1417240000001</c:v>
                </c:pt>
                <c:pt idx="16">
                  <c:v>1072.3550975000001</c:v>
                </c:pt>
                <c:pt idx="17">
                  <c:v>999.0051373</c:v>
                </c:pt>
                <c:pt idx="18">
                  <c:v>903.52114400000005</c:v>
                </c:pt>
                <c:pt idx="19">
                  <c:v>840.27036239999995</c:v>
                </c:pt>
                <c:pt idx="20">
                  <c:v>786.62315160000003</c:v>
                </c:pt>
                <c:pt idx="21">
                  <c:v>744.27205909999998</c:v>
                </c:pt>
                <c:pt idx="22">
                  <c:v>724.63476739999999</c:v>
                </c:pt>
                <c:pt idx="23">
                  <c:v>709.02779599999997</c:v>
                </c:pt>
                <c:pt idx="24">
                  <c:v>679.16041029999997</c:v>
                </c:pt>
                <c:pt idx="25">
                  <c:v>641.8402049</c:v>
                </c:pt>
                <c:pt idx="26">
                  <c:v>606.07228069999996</c:v>
                </c:pt>
                <c:pt idx="27">
                  <c:v>578.99152030000005</c:v>
                </c:pt>
                <c:pt idx="28">
                  <c:v>564.69370170000002</c:v>
                </c:pt>
                <c:pt idx="29">
                  <c:v>557.06321119999996</c:v>
                </c:pt>
                <c:pt idx="30">
                  <c:v>539.86655429999996</c:v>
                </c:pt>
                <c:pt idx="31">
                  <c:v>548.60047350000002</c:v>
                </c:pt>
                <c:pt idx="32">
                  <c:v>539.67953239999997</c:v>
                </c:pt>
                <c:pt idx="33">
                  <c:v>522.41741790000003</c:v>
                </c:pt>
                <c:pt idx="34">
                  <c:v>512.48655889999998</c:v>
                </c:pt>
                <c:pt idx="35">
                  <c:v>513.61804099999995</c:v>
                </c:pt>
                <c:pt idx="36">
                  <c:v>509.90565770000001</c:v>
                </c:pt>
                <c:pt idx="37">
                  <c:v>508.69936689999997</c:v>
                </c:pt>
                <c:pt idx="38">
                  <c:v>508.64326039999997</c:v>
                </c:pt>
                <c:pt idx="39">
                  <c:v>522.52027989999999</c:v>
                </c:pt>
                <c:pt idx="40">
                  <c:v>539.53926609999996</c:v>
                </c:pt>
                <c:pt idx="41">
                  <c:v>555.86627150000004</c:v>
                </c:pt>
                <c:pt idx="42">
                  <c:v>565.09579859999997</c:v>
                </c:pt>
                <c:pt idx="43">
                  <c:v>573.73620700000004</c:v>
                </c:pt>
                <c:pt idx="44">
                  <c:v>588.7353574</c:v>
                </c:pt>
                <c:pt idx="45">
                  <c:v>614.22643230000006</c:v>
                </c:pt>
                <c:pt idx="46">
                  <c:v>648.74131030000001</c:v>
                </c:pt>
                <c:pt idx="47">
                  <c:v>676.70107329999996</c:v>
                </c:pt>
                <c:pt idx="48">
                  <c:v>714.7974193</c:v>
                </c:pt>
                <c:pt idx="49">
                  <c:v>733.20971810000003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E76-4D72-9942-C4A402C9EB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9276015"/>
        <c:axId val="1352707519"/>
      </c:lineChart>
      <c:dateAx>
        <c:axId val="949276015"/>
        <c:scaling>
          <c:orientation val="minMax"/>
        </c:scaling>
        <c:delete val="0"/>
        <c:axPos val="b"/>
        <c:numFmt formatCode="d/m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352707519"/>
        <c:crosses val="autoZero"/>
        <c:auto val="1"/>
        <c:lblOffset val="100"/>
        <c:baseTimeUnit val="days"/>
        <c:majorUnit val="2"/>
      </c:dateAx>
      <c:valAx>
        <c:axId val="13527075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949276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Sheet1!$A$2:$A$51</c:f>
              <c:numCache>
                <c:formatCode>m/d/yyyy</c:formatCode>
                <c:ptCount val="50"/>
                <c:pt idx="0">
                  <c:v>44136</c:v>
                </c:pt>
                <c:pt idx="1">
                  <c:v>44137</c:v>
                </c:pt>
                <c:pt idx="2">
                  <c:v>44138</c:v>
                </c:pt>
                <c:pt idx="3">
                  <c:v>44139</c:v>
                </c:pt>
                <c:pt idx="4">
                  <c:v>44140</c:v>
                </c:pt>
                <c:pt idx="5">
                  <c:v>44141</c:v>
                </c:pt>
                <c:pt idx="6">
                  <c:v>44142</c:v>
                </c:pt>
                <c:pt idx="7">
                  <c:v>44143</c:v>
                </c:pt>
                <c:pt idx="8">
                  <c:v>44144</c:v>
                </c:pt>
                <c:pt idx="9">
                  <c:v>44145</c:v>
                </c:pt>
                <c:pt idx="10">
                  <c:v>44146</c:v>
                </c:pt>
                <c:pt idx="11">
                  <c:v>44147</c:v>
                </c:pt>
                <c:pt idx="12">
                  <c:v>44148</c:v>
                </c:pt>
                <c:pt idx="13">
                  <c:v>44149</c:v>
                </c:pt>
                <c:pt idx="14">
                  <c:v>44150</c:v>
                </c:pt>
                <c:pt idx="15">
                  <c:v>44151</c:v>
                </c:pt>
                <c:pt idx="16">
                  <c:v>44152</c:v>
                </c:pt>
                <c:pt idx="17">
                  <c:v>44153</c:v>
                </c:pt>
                <c:pt idx="18">
                  <c:v>44154</c:v>
                </c:pt>
                <c:pt idx="19">
                  <c:v>44155</c:v>
                </c:pt>
                <c:pt idx="20">
                  <c:v>44156</c:v>
                </c:pt>
                <c:pt idx="21">
                  <c:v>44157</c:v>
                </c:pt>
                <c:pt idx="22">
                  <c:v>44158</c:v>
                </c:pt>
                <c:pt idx="23">
                  <c:v>44159</c:v>
                </c:pt>
                <c:pt idx="24">
                  <c:v>44160</c:v>
                </c:pt>
                <c:pt idx="25">
                  <c:v>44161</c:v>
                </c:pt>
                <c:pt idx="26">
                  <c:v>44162</c:v>
                </c:pt>
                <c:pt idx="27">
                  <c:v>44163</c:v>
                </c:pt>
                <c:pt idx="28">
                  <c:v>44164</c:v>
                </c:pt>
                <c:pt idx="29">
                  <c:v>44165</c:v>
                </c:pt>
                <c:pt idx="30">
                  <c:v>44166</c:v>
                </c:pt>
                <c:pt idx="31">
                  <c:v>44167</c:v>
                </c:pt>
                <c:pt idx="32">
                  <c:v>44168</c:v>
                </c:pt>
                <c:pt idx="33">
                  <c:v>44169</c:v>
                </c:pt>
                <c:pt idx="34">
                  <c:v>44170</c:v>
                </c:pt>
                <c:pt idx="35">
                  <c:v>44171</c:v>
                </c:pt>
                <c:pt idx="36">
                  <c:v>44172</c:v>
                </c:pt>
                <c:pt idx="37">
                  <c:v>44173</c:v>
                </c:pt>
                <c:pt idx="38">
                  <c:v>44174</c:v>
                </c:pt>
                <c:pt idx="39">
                  <c:v>44175</c:v>
                </c:pt>
                <c:pt idx="40">
                  <c:v>44176</c:v>
                </c:pt>
                <c:pt idx="41">
                  <c:v>44177</c:v>
                </c:pt>
                <c:pt idx="42">
                  <c:v>44178</c:v>
                </c:pt>
                <c:pt idx="43">
                  <c:v>44179</c:v>
                </c:pt>
                <c:pt idx="44">
                  <c:v>44180</c:v>
                </c:pt>
                <c:pt idx="45">
                  <c:v>44181</c:v>
                </c:pt>
                <c:pt idx="46">
                  <c:v>44182</c:v>
                </c:pt>
                <c:pt idx="47">
                  <c:v>44183</c:v>
                </c:pt>
                <c:pt idx="48">
                  <c:v>44184</c:v>
                </c:pt>
                <c:pt idx="49">
                  <c:v>44185</c:v>
                </c:pt>
              </c:numCache>
            </c:numRef>
          </c:cat>
          <c:val>
            <c:numRef>
              <c:f>Sheet1!$B$2:$B$51</c:f>
              <c:numCache>
                <c:formatCode>General</c:formatCode>
                <c:ptCount val="50"/>
                <c:pt idx="0">
                  <c:v>1187.6357528999999</c:v>
                </c:pt>
                <c:pt idx="1">
                  <c:v>1202.6008265</c:v>
                </c:pt>
                <c:pt idx="2">
                  <c:v>1227.0891289000001</c:v>
                </c:pt>
                <c:pt idx="3">
                  <c:v>1247.1676603999999</c:v>
                </c:pt>
                <c:pt idx="4">
                  <c:v>1274.2361479000001</c:v>
                </c:pt>
                <c:pt idx="5">
                  <c:v>1297.5516388000001</c:v>
                </c:pt>
                <c:pt idx="6">
                  <c:v>1300.9293356999999</c:v>
                </c:pt>
                <c:pt idx="7">
                  <c:v>1286.0111744999999</c:v>
                </c:pt>
                <c:pt idx="8">
                  <c:v>1263.8215825</c:v>
                </c:pt>
                <c:pt idx="9">
                  <c:v>1238.7234182</c:v>
                </c:pt>
                <c:pt idx="10">
                  <c:v>1207.2451598</c:v>
                </c:pt>
                <c:pt idx="11">
                  <c:v>1201.7094899000001</c:v>
                </c:pt>
                <c:pt idx="12">
                  <c:v>1183.3667193000001</c:v>
                </c:pt>
                <c:pt idx="13">
                  <c:v>1151.1378616</c:v>
                </c:pt>
                <c:pt idx="14">
                  <c:v>1106.4302904000001</c:v>
                </c:pt>
                <c:pt idx="15">
                  <c:v>1071.4335977000001</c:v>
                </c:pt>
                <c:pt idx="16">
                  <c:v>1048.4464939</c:v>
                </c:pt>
                <c:pt idx="17">
                  <c:v>986.42822620000004</c:v>
                </c:pt>
                <c:pt idx="18">
                  <c:v>914.65216750000002</c:v>
                </c:pt>
                <c:pt idx="19">
                  <c:v>857.37205800000004</c:v>
                </c:pt>
                <c:pt idx="20">
                  <c:v>803.70420750000005</c:v>
                </c:pt>
                <c:pt idx="21">
                  <c:v>766.78410410000004</c:v>
                </c:pt>
                <c:pt idx="22">
                  <c:v>749.80179480000004</c:v>
                </c:pt>
                <c:pt idx="23">
                  <c:v>742.06123950000006</c:v>
                </c:pt>
                <c:pt idx="24">
                  <c:v>715.88408870000001</c:v>
                </c:pt>
                <c:pt idx="25">
                  <c:v>670.66048039999998</c:v>
                </c:pt>
                <c:pt idx="26">
                  <c:v>634.35023899999999</c:v>
                </c:pt>
                <c:pt idx="27">
                  <c:v>597.6177854</c:v>
                </c:pt>
                <c:pt idx="28">
                  <c:v>578.14911589999997</c:v>
                </c:pt>
                <c:pt idx="29">
                  <c:v>574.11464460000002</c:v>
                </c:pt>
                <c:pt idx="30">
                  <c:v>552.81638929999997</c:v>
                </c:pt>
                <c:pt idx="31">
                  <c:v>558.25823430000003</c:v>
                </c:pt>
                <c:pt idx="32">
                  <c:v>547.13998200000003</c:v>
                </c:pt>
                <c:pt idx="33">
                  <c:v>526.77997579999999</c:v>
                </c:pt>
                <c:pt idx="34">
                  <c:v>515.61481119999996</c:v>
                </c:pt>
                <c:pt idx="35">
                  <c:v>514.86421180000002</c:v>
                </c:pt>
                <c:pt idx="36">
                  <c:v>510.87665299999998</c:v>
                </c:pt>
                <c:pt idx="37">
                  <c:v>502.99536030000002</c:v>
                </c:pt>
                <c:pt idx="38">
                  <c:v>497.17821570000001</c:v>
                </c:pt>
                <c:pt idx="39">
                  <c:v>504.21508419999998</c:v>
                </c:pt>
                <c:pt idx="40">
                  <c:v>507.26439390000002</c:v>
                </c:pt>
                <c:pt idx="41">
                  <c:v>513.92596270000001</c:v>
                </c:pt>
                <c:pt idx="42">
                  <c:v>519.50854509999999</c:v>
                </c:pt>
                <c:pt idx="43">
                  <c:v>524.24670319999996</c:v>
                </c:pt>
                <c:pt idx="44">
                  <c:v>532.3156457</c:v>
                </c:pt>
                <c:pt idx="45">
                  <c:v>544.79435920000003</c:v>
                </c:pt>
                <c:pt idx="46">
                  <c:v>565.0605405</c:v>
                </c:pt>
                <c:pt idx="47">
                  <c:v>581.01077569999995</c:v>
                </c:pt>
                <c:pt idx="48">
                  <c:v>603.24728019999998</c:v>
                </c:pt>
                <c:pt idx="49">
                  <c:v>608.78295009999999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F4-47F7-B4E7-D9E3C2961E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9276015"/>
        <c:axId val="1352707519"/>
      </c:lineChart>
      <c:dateAx>
        <c:axId val="949276015"/>
        <c:scaling>
          <c:orientation val="minMax"/>
        </c:scaling>
        <c:delete val="0"/>
        <c:axPos val="b"/>
        <c:numFmt formatCode="d/m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352707519"/>
        <c:crosses val="autoZero"/>
        <c:auto val="1"/>
        <c:lblOffset val="100"/>
        <c:baseTimeUnit val="days"/>
      </c:dateAx>
      <c:valAx>
        <c:axId val="1352707519"/>
        <c:scaling>
          <c:orientation val="minMax"/>
          <c:max val="18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949276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Sheet1!$A$2:$A$51</c:f>
              <c:numCache>
                <c:formatCode>m/d/yyyy</c:formatCode>
                <c:ptCount val="50"/>
                <c:pt idx="0">
                  <c:v>44136</c:v>
                </c:pt>
                <c:pt idx="1">
                  <c:v>44137</c:v>
                </c:pt>
                <c:pt idx="2">
                  <c:v>44138</c:v>
                </c:pt>
                <c:pt idx="3">
                  <c:v>44139</c:v>
                </c:pt>
                <c:pt idx="4">
                  <c:v>44140</c:v>
                </c:pt>
                <c:pt idx="5">
                  <c:v>44141</c:v>
                </c:pt>
                <c:pt idx="6">
                  <c:v>44142</c:v>
                </c:pt>
                <c:pt idx="7">
                  <c:v>44143</c:v>
                </c:pt>
                <c:pt idx="8">
                  <c:v>44144</c:v>
                </c:pt>
                <c:pt idx="9">
                  <c:v>44145</c:v>
                </c:pt>
                <c:pt idx="10">
                  <c:v>44146</c:v>
                </c:pt>
                <c:pt idx="11">
                  <c:v>44147</c:v>
                </c:pt>
                <c:pt idx="12">
                  <c:v>44148</c:v>
                </c:pt>
                <c:pt idx="13">
                  <c:v>44149</c:v>
                </c:pt>
                <c:pt idx="14">
                  <c:v>44150</c:v>
                </c:pt>
                <c:pt idx="15">
                  <c:v>44151</c:v>
                </c:pt>
                <c:pt idx="16">
                  <c:v>44152</c:v>
                </c:pt>
                <c:pt idx="17">
                  <c:v>44153</c:v>
                </c:pt>
                <c:pt idx="18">
                  <c:v>44154</c:v>
                </c:pt>
                <c:pt idx="19">
                  <c:v>44155</c:v>
                </c:pt>
                <c:pt idx="20">
                  <c:v>44156</c:v>
                </c:pt>
                <c:pt idx="21">
                  <c:v>44157</c:v>
                </c:pt>
                <c:pt idx="22">
                  <c:v>44158</c:v>
                </c:pt>
                <c:pt idx="23">
                  <c:v>44159</c:v>
                </c:pt>
                <c:pt idx="24">
                  <c:v>44160</c:v>
                </c:pt>
                <c:pt idx="25">
                  <c:v>44161</c:v>
                </c:pt>
                <c:pt idx="26">
                  <c:v>44162</c:v>
                </c:pt>
                <c:pt idx="27">
                  <c:v>44163</c:v>
                </c:pt>
                <c:pt idx="28">
                  <c:v>44164</c:v>
                </c:pt>
                <c:pt idx="29">
                  <c:v>44165</c:v>
                </c:pt>
                <c:pt idx="30">
                  <c:v>44166</c:v>
                </c:pt>
                <c:pt idx="31">
                  <c:v>44167</c:v>
                </c:pt>
                <c:pt idx="32">
                  <c:v>44168</c:v>
                </c:pt>
                <c:pt idx="33">
                  <c:v>44169</c:v>
                </c:pt>
                <c:pt idx="34">
                  <c:v>44170</c:v>
                </c:pt>
                <c:pt idx="35">
                  <c:v>44171</c:v>
                </c:pt>
                <c:pt idx="36">
                  <c:v>44172</c:v>
                </c:pt>
                <c:pt idx="37">
                  <c:v>44173</c:v>
                </c:pt>
                <c:pt idx="38">
                  <c:v>44174</c:v>
                </c:pt>
                <c:pt idx="39">
                  <c:v>44175</c:v>
                </c:pt>
                <c:pt idx="40">
                  <c:v>44176</c:v>
                </c:pt>
                <c:pt idx="41">
                  <c:v>44177</c:v>
                </c:pt>
                <c:pt idx="42">
                  <c:v>44178</c:v>
                </c:pt>
                <c:pt idx="43">
                  <c:v>44179</c:v>
                </c:pt>
                <c:pt idx="44">
                  <c:v>44180</c:v>
                </c:pt>
                <c:pt idx="45">
                  <c:v>44181</c:v>
                </c:pt>
                <c:pt idx="46">
                  <c:v>44182</c:v>
                </c:pt>
                <c:pt idx="47">
                  <c:v>44183</c:v>
                </c:pt>
                <c:pt idx="48">
                  <c:v>44184</c:v>
                </c:pt>
                <c:pt idx="49">
                  <c:v>44185</c:v>
                </c:pt>
              </c:numCache>
            </c:numRef>
          </c:cat>
          <c:val>
            <c:numRef>
              <c:f>Sheet1!$B$2:$B$51</c:f>
              <c:numCache>
                <c:formatCode>General</c:formatCode>
                <c:ptCount val="50"/>
                <c:pt idx="0">
                  <c:v>0.97562584632399996</c:v>
                </c:pt>
                <c:pt idx="1">
                  <c:v>0.92744549531499998</c:v>
                </c:pt>
                <c:pt idx="2">
                  <c:v>0.93669118648600003</c:v>
                </c:pt>
                <c:pt idx="3">
                  <c:v>0.90746999586099997</c:v>
                </c:pt>
                <c:pt idx="4">
                  <c:v>0.95714938542100003</c:v>
                </c:pt>
                <c:pt idx="5">
                  <c:v>0.971197077001</c:v>
                </c:pt>
                <c:pt idx="6">
                  <c:v>0.95528319050099997</c:v>
                </c:pt>
                <c:pt idx="7">
                  <c:v>0.92231715445600004</c:v>
                </c:pt>
                <c:pt idx="8">
                  <c:v>0.92682957726799997</c:v>
                </c:pt>
                <c:pt idx="9">
                  <c:v>0.85659721371999997</c:v>
                </c:pt>
                <c:pt idx="10">
                  <c:v>0.81761106157300001</c:v>
                </c:pt>
                <c:pt idx="11">
                  <c:v>0.75342053826400002</c:v>
                </c:pt>
                <c:pt idx="12">
                  <c:v>0.71968990210799999</c:v>
                </c:pt>
                <c:pt idx="13">
                  <c:v>0.69138772330200005</c:v>
                </c:pt>
                <c:pt idx="14">
                  <c:v>0.67255473617999995</c:v>
                </c:pt>
                <c:pt idx="15">
                  <c:v>0.67736827165799995</c:v>
                </c:pt>
                <c:pt idx="16">
                  <c:v>0.743447748287</c:v>
                </c:pt>
                <c:pt idx="17">
                  <c:v>0.72840137296399998</c:v>
                </c:pt>
                <c:pt idx="18">
                  <c:v>0.72137434761899999</c:v>
                </c:pt>
                <c:pt idx="19">
                  <c:v>0.74555886102799995</c:v>
                </c:pt>
                <c:pt idx="20">
                  <c:v>0.73966167486300005</c:v>
                </c:pt>
                <c:pt idx="21">
                  <c:v>0.72770383625900004</c:v>
                </c:pt>
                <c:pt idx="22">
                  <c:v>0.80587026268200002</c:v>
                </c:pt>
                <c:pt idx="23">
                  <c:v>0.85278158399500004</c:v>
                </c:pt>
                <c:pt idx="24">
                  <c:v>0.93293621387400005</c:v>
                </c:pt>
                <c:pt idx="25">
                  <c:v>0.95858305751799999</c:v>
                </c:pt>
                <c:pt idx="26">
                  <c:v>0.913777203983</c:v>
                </c:pt>
                <c:pt idx="27">
                  <c:v>0.88270971353899996</c:v>
                </c:pt>
                <c:pt idx="28">
                  <c:v>0.89517321164499997</c:v>
                </c:pt>
                <c:pt idx="29">
                  <c:v>0.83771728836299997</c:v>
                </c:pt>
                <c:pt idx="30">
                  <c:v>0.82788975986000002</c:v>
                </c:pt>
                <c:pt idx="31">
                  <c:v>0.87240555723699997</c:v>
                </c:pt>
                <c:pt idx="32">
                  <c:v>0.90081042988000004</c:v>
                </c:pt>
                <c:pt idx="33">
                  <c:v>0.93839747271600005</c:v>
                </c:pt>
                <c:pt idx="34">
                  <c:v>0.96367747346900001</c:v>
                </c:pt>
                <c:pt idx="35">
                  <c:v>1.017095622769</c:v>
                </c:pt>
                <c:pt idx="36">
                  <c:v>1.045268759157</c:v>
                </c:pt>
                <c:pt idx="37">
                  <c:v>1.0868374731070001</c:v>
                </c:pt>
                <c:pt idx="38">
                  <c:v>1.088752869166</c:v>
                </c:pt>
                <c:pt idx="39">
                  <c:v>1.147133396404</c:v>
                </c:pt>
                <c:pt idx="40">
                  <c:v>1.1657923900989999</c:v>
                </c:pt>
                <c:pt idx="41">
                  <c:v>1.2180537110809999</c:v>
                </c:pt>
                <c:pt idx="42">
                  <c:v>1.2006838222059999</c:v>
                </c:pt>
                <c:pt idx="43">
                  <c:v>1.2033380182710001</c:v>
                </c:pt>
                <c:pt idx="44">
                  <c:v>1.1603602414800001</c:v>
                </c:pt>
                <c:pt idx="45">
                  <c:v>1.179574117497</c:v>
                </c:pt>
                <c:pt idx="46">
                  <c:v>1.183046124958</c:v>
                </c:pt>
                <c:pt idx="47">
                  <c:v>1.2232247234789999</c:v>
                </c:pt>
                <c:pt idx="48">
                  <c:v>1.2678774783190001</c:v>
                </c:pt>
                <c:pt idx="49">
                  <c:v>1.2807187126849999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A7-435A-AEBE-11CC60A82A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9276015"/>
        <c:axId val="1352707519"/>
      </c:lineChart>
      <c:dateAx>
        <c:axId val="949276015"/>
        <c:scaling>
          <c:orientation val="minMax"/>
        </c:scaling>
        <c:delete val="0"/>
        <c:axPos val="b"/>
        <c:numFmt formatCode="d/m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352707519"/>
        <c:crosses val="autoZero"/>
        <c:auto val="1"/>
        <c:lblOffset val="100"/>
        <c:baseTimeUnit val="days"/>
      </c:dateAx>
      <c:valAx>
        <c:axId val="1352707519"/>
        <c:scaling>
          <c:orientation val="minMax"/>
        </c:scaling>
        <c:delete val="0"/>
        <c:axPos val="l"/>
        <c:numFmt formatCode="#,##0.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949276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numRef>
              <c:f>Sheet1!$A$2:$A$51</c:f>
              <c:numCache>
                <c:formatCode>m/d/yyyy</c:formatCode>
                <c:ptCount val="50"/>
                <c:pt idx="0">
                  <c:v>44136</c:v>
                </c:pt>
                <c:pt idx="1">
                  <c:v>44137</c:v>
                </c:pt>
                <c:pt idx="2">
                  <c:v>44138</c:v>
                </c:pt>
                <c:pt idx="3">
                  <c:v>44139</c:v>
                </c:pt>
                <c:pt idx="4">
                  <c:v>44140</c:v>
                </c:pt>
                <c:pt idx="5">
                  <c:v>44141</c:v>
                </c:pt>
                <c:pt idx="6">
                  <c:v>44142</c:v>
                </c:pt>
                <c:pt idx="7">
                  <c:v>44143</c:v>
                </c:pt>
                <c:pt idx="8">
                  <c:v>44144</c:v>
                </c:pt>
                <c:pt idx="9">
                  <c:v>44145</c:v>
                </c:pt>
                <c:pt idx="10">
                  <c:v>44146</c:v>
                </c:pt>
                <c:pt idx="11">
                  <c:v>44147</c:v>
                </c:pt>
                <c:pt idx="12">
                  <c:v>44148</c:v>
                </c:pt>
                <c:pt idx="13">
                  <c:v>44149</c:v>
                </c:pt>
                <c:pt idx="14">
                  <c:v>44150</c:v>
                </c:pt>
                <c:pt idx="15">
                  <c:v>44151</c:v>
                </c:pt>
                <c:pt idx="16">
                  <c:v>44152</c:v>
                </c:pt>
                <c:pt idx="17">
                  <c:v>44153</c:v>
                </c:pt>
                <c:pt idx="18">
                  <c:v>44154</c:v>
                </c:pt>
                <c:pt idx="19">
                  <c:v>44155</c:v>
                </c:pt>
                <c:pt idx="20">
                  <c:v>44156</c:v>
                </c:pt>
                <c:pt idx="21">
                  <c:v>44157</c:v>
                </c:pt>
                <c:pt idx="22">
                  <c:v>44158</c:v>
                </c:pt>
                <c:pt idx="23">
                  <c:v>44159</c:v>
                </c:pt>
                <c:pt idx="24">
                  <c:v>44160</c:v>
                </c:pt>
                <c:pt idx="25">
                  <c:v>44161</c:v>
                </c:pt>
                <c:pt idx="26">
                  <c:v>44162</c:v>
                </c:pt>
                <c:pt idx="27">
                  <c:v>44163</c:v>
                </c:pt>
                <c:pt idx="28">
                  <c:v>44164</c:v>
                </c:pt>
                <c:pt idx="29">
                  <c:v>44165</c:v>
                </c:pt>
                <c:pt idx="30">
                  <c:v>44166</c:v>
                </c:pt>
                <c:pt idx="31">
                  <c:v>44167</c:v>
                </c:pt>
                <c:pt idx="32">
                  <c:v>44168</c:v>
                </c:pt>
                <c:pt idx="33">
                  <c:v>44169</c:v>
                </c:pt>
                <c:pt idx="34">
                  <c:v>44170</c:v>
                </c:pt>
                <c:pt idx="35">
                  <c:v>44171</c:v>
                </c:pt>
                <c:pt idx="36">
                  <c:v>44172</c:v>
                </c:pt>
                <c:pt idx="37">
                  <c:v>44173</c:v>
                </c:pt>
                <c:pt idx="38">
                  <c:v>44174</c:v>
                </c:pt>
                <c:pt idx="39">
                  <c:v>44175</c:v>
                </c:pt>
                <c:pt idx="40">
                  <c:v>44176</c:v>
                </c:pt>
                <c:pt idx="41">
                  <c:v>44177</c:v>
                </c:pt>
                <c:pt idx="42">
                  <c:v>44178</c:v>
                </c:pt>
                <c:pt idx="43">
                  <c:v>44179</c:v>
                </c:pt>
                <c:pt idx="44">
                  <c:v>44180</c:v>
                </c:pt>
                <c:pt idx="45">
                  <c:v>44181</c:v>
                </c:pt>
                <c:pt idx="46">
                  <c:v>44182</c:v>
                </c:pt>
                <c:pt idx="47">
                  <c:v>44183</c:v>
                </c:pt>
                <c:pt idx="48">
                  <c:v>44184</c:v>
                </c:pt>
                <c:pt idx="49">
                  <c:v>44185</c:v>
                </c:pt>
              </c:numCache>
            </c:numRef>
          </c:cat>
          <c:val>
            <c:numRef>
              <c:f>Sheet1!$B$2:$B$51</c:f>
              <c:numCache>
                <c:formatCode>General</c:formatCode>
                <c:ptCount val="50"/>
                <c:pt idx="0">
                  <c:v>0.34672002698100002</c:v>
                </c:pt>
                <c:pt idx="1">
                  <c:v>0.34534812585699998</c:v>
                </c:pt>
                <c:pt idx="2">
                  <c:v>0.34410355425599998</c:v>
                </c:pt>
                <c:pt idx="3">
                  <c:v>0.33476105459099997</c:v>
                </c:pt>
                <c:pt idx="4">
                  <c:v>0.34057119032700001</c:v>
                </c:pt>
                <c:pt idx="5">
                  <c:v>0.34048667689700002</c:v>
                </c:pt>
                <c:pt idx="6">
                  <c:v>0.34026552068100002</c:v>
                </c:pt>
                <c:pt idx="7">
                  <c:v>0.33793204504199997</c:v>
                </c:pt>
                <c:pt idx="8">
                  <c:v>0.33471036571399998</c:v>
                </c:pt>
                <c:pt idx="9">
                  <c:v>0.32422664170600002</c:v>
                </c:pt>
                <c:pt idx="10">
                  <c:v>0.31901194322900001</c:v>
                </c:pt>
                <c:pt idx="11">
                  <c:v>0.30417627777099998</c:v>
                </c:pt>
                <c:pt idx="12">
                  <c:v>0.29466005315100002</c:v>
                </c:pt>
                <c:pt idx="13">
                  <c:v>0.28582568159299998</c:v>
                </c:pt>
                <c:pt idx="14">
                  <c:v>0.28045960571099998</c:v>
                </c:pt>
                <c:pt idx="15">
                  <c:v>0.27753565526099999</c:v>
                </c:pt>
                <c:pt idx="16">
                  <c:v>0.28083499805200002</c:v>
                </c:pt>
                <c:pt idx="17">
                  <c:v>0.28126476083000002</c:v>
                </c:pt>
                <c:pt idx="18">
                  <c:v>0.27268175670099998</c:v>
                </c:pt>
                <c:pt idx="19">
                  <c:v>0.26920686559599999</c:v>
                </c:pt>
                <c:pt idx="20">
                  <c:v>0.26693357105299997</c:v>
                </c:pt>
                <c:pt idx="21">
                  <c:v>0.26222161321199999</c:v>
                </c:pt>
                <c:pt idx="22">
                  <c:v>0.22818472806699999</c:v>
                </c:pt>
                <c:pt idx="23">
                  <c:v>0.224607344959</c:v>
                </c:pt>
                <c:pt idx="24">
                  <c:v>0.22491187807900001</c:v>
                </c:pt>
                <c:pt idx="25">
                  <c:v>0.223155468863</c:v>
                </c:pt>
                <c:pt idx="26">
                  <c:v>0.215494244207</c:v>
                </c:pt>
                <c:pt idx="27">
                  <c:v>0.20929512234600001</c:v>
                </c:pt>
                <c:pt idx="28">
                  <c:v>0.208890755294</c:v>
                </c:pt>
                <c:pt idx="29">
                  <c:v>0.20683854810899999</c:v>
                </c:pt>
                <c:pt idx="30">
                  <c:v>0.202864416598</c:v>
                </c:pt>
                <c:pt idx="31">
                  <c:v>0.19964741837800001</c:v>
                </c:pt>
                <c:pt idx="32">
                  <c:v>0.19743904605199999</c:v>
                </c:pt>
                <c:pt idx="33">
                  <c:v>0.201188350471</c:v>
                </c:pt>
                <c:pt idx="34">
                  <c:v>0.20441236762500001</c:v>
                </c:pt>
                <c:pt idx="35">
                  <c:v>0.20830768283600001</c:v>
                </c:pt>
                <c:pt idx="36">
                  <c:v>0.208505434155</c:v>
                </c:pt>
                <c:pt idx="37">
                  <c:v>0.21279447354700001</c:v>
                </c:pt>
                <c:pt idx="38">
                  <c:v>0.21362837969699999</c:v>
                </c:pt>
                <c:pt idx="39">
                  <c:v>0.22240727833000001</c:v>
                </c:pt>
                <c:pt idx="40">
                  <c:v>0.22359359501199999</c:v>
                </c:pt>
                <c:pt idx="41">
                  <c:v>0.224963379322</c:v>
                </c:pt>
                <c:pt idx="42">
                  <c:v>0.22265306939599999</c:v>
                </c:pt>
                <c:pt idx="43">
                  <c:v>0.22486392078799999</c:v>
                </c:pt>
                <c:pt idx="44">
                  <c:v>0.22584497637100001</c:v>
                </c:pt>
                <c:pt idx="45">
                  <c:v>0.229697459598</c:v>
                </c:pt>
                <c:pt idx="46">
                  <c:v>0.230917925799</c:v>
                </c:pt>
                <c:pt idx="47">
                  <c:v>0.23372681088399999</c:v>
                </c:pt>
                <c:pt idx="48">
                  <c:v>0.24233579086599999</c:v>
                </c:pt>
                <c:pt idx="49">
                  <c:v>0.24640764909499999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86-4914-946F-7BB8D4D54E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9276015"/>
        <c:axId val="1352707519"/>
      </c:lineChart>
      <c:dateAx>
        <c:axId val="949276015"/>
        <c:scaling>
          <c:orientation val="minMax"/>
        </c:scaling>
        <c:delete val="0"/>
        <c:axPos val="b"/>
        <c:numFmt formatCode="d/m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352707519"/>
        <c:crosses val="autoZero"/>
        <c:auto val="1"/>
        <c:lblOffset val="100"/>
        <c:baseTimeUnit val="days"/>
      </c:dateAx>
      <c:valAx>
        <c:axId val="1352707519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949276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272939841005517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 pozitivních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Sheet1!$A$2:$A$203</c:f>
              <c:numCache>
                <c:formatCode>m/d/yyyy</c:formatCode>
                <c:ptCount val="202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  <c:pt idx="123">
                  <c:v>44106</c:v>
                </c:pt>
                <c:pt idx="124">
                  <c:v>44107</c:v>
                </c:pt>
                <c:pt idx="125">
                  <c:v>44108</c:v>
                </c:pt>
                <c:pt idx="126">
                  <c:v>44109</c:v>
                </c:pt>
                <c:pt idx="127">
                  <c:v>44110</c:v>
                </c:pt>
                <c:pt idx="128">
                  <c:v>44111</c:v>
                </c:pt>
                <c:pt idx="129">
                  <c:v>44112</c:v>
                </c:pt>
                <c:pt idx="130">
                  <c:v>44113</c:v>
                </c:pt>
                <c:pt idx="131">
                  <c:v>44114</c:v>
                </c:pt>
                <c:pt idx="132">
                  <c:v>44115</c:v>
                </c:pt>
                <c:pt idx="133">
                  <c:v>44116</c:v>
                </c:pt>
                <c:pt idx="134">
                  <c:v>44117</c:v>
                </c:pt>
                <c:pt idx="135">
                  <c:v>44118</c:v>
                </c:pt>
                <c:pt idx="136">
                  <c:v>44119</c:v>
                </c:pt>
                <c:pt idx="137">
                  <c:v>44120</c:v>
                </c:pt>
                <c:pt idx="138">
                  <c:v>44121</c:v>
                </c:pt>
                <c:pt idx="139">
                  <c:v>44122</c:v>
                </c:pt>
                <c:pt idx="140">
                  <c:v>44123</c:v>
                </c:pt>
                <c:pt idx="141">
                  <c:v>44124</c:v>
                </c:pt>
                <c:pt idx="142">
                  <c:v>44125</c:v>
                </c:pt>
                <c:pt idx="143">
                  <c:v>44126</c:v>
                </c:pt>
                <c:pt idx="144">
                  <c:v>44127</c:v>
                </c:pt>
                <c:pt idx="145">
                  <c:v>44128</c:v>
                </c:pt>
                <c:pt idx="146">
                  <c:v>44129</c:v>
                </c:pt>
                <c:pt idx="147">
                  <c:v>44130</c:v>
                </c:pt>
                <c:pt idx="148">
                  <c:v>44131</c:v>
                </c:pt>
                <c:pt idx="149">
                  <c:v>44132</c:v>
                </c:pt>
                <c:pt idx="150">
                  <c:v>44133</c:v>
                </c:pt>
                <c:pt idx="151">
                  <c:v>44134</c:v>
                </c:pt>
                <c:pt idx="152">
                  <c:v>44135</c:v>
                </c:pt>
                <c:pt idx="153">
                  <c:v>44136</c:v>
                </c:pt>
                <c:pt idx="154">
                  <c:v>44137</c:v>
                </c:pt>
                <c:pt idx="155">
                  <c:v>44138</c:v>
                </c:pt>
                <c:pt idx="156">
                  <c:v>44139</c:v>
                </c:pt>
                <c:pt idx="157">
                  <c:v>44140</c:v>
                </c:pt>
                <c:pt idx="158">
                  <c:v>44141</c:v>
                </c:pt>
                <c:pt idx="159">
                  <c:v>44142</c:v>
                </c:pt>
                <c:pt idx="160">
                  <c:v>44143</c:v>
                </c:pt>
                <c:pt idx="161">
                  <c:v>44144</c:v>
                </c:pt>
                <c:pt idx="162">
                  <c:v>44145</c:v>
                </c:pt>
                <c:pt idx="163">
                  <c:v>44146</c:v>
                </c:pt>
                <c:pt idx="164">
                  <c:v>44147</c:v>
                </c:pt>
                <c:pt idx="165">
                  <c:v>44148</c:v>
                </c:pt>
                <c:pt idx="166">
                  <c:v>44149</c:v>
                </c:pt>
                <c:pt idx="167">
                  <c:v>44150</c:v>
                </c:pt>
                <c:pt idx="168">
                  <c:v>44151</c:v>
                </c:pt>
                <c:pt idx="169">
                  <c:v>44152</c:v>
                </c:pt>
                <c:pt idx="170">
                  <c:v>44153</c:v>
                </c:pt>
                <c:pt idx="171">
                  <c:v>44154</c:v>
                </c:pt>
                <c:pt idx="172">
                  <c:v>44155</c:v>
                </c:pt>
                <c:pt idx="173">
                  <c:v>44156</c:v>
                </c:pt>
                <c:pt idx="174">
                  <c:v>44157</c:v>
                </c:pt>
                <c:pt idx="175">
                  <c:v>44158</c:v>
                </c:pt>
                <c:pt idx="176">
                  <c:v>44159</c:v>
                </c:pt>
                <c:pt idx="177">
                  <c:v>44160</c:v>
                </c:pt>
                <c:pt idx="178">
                  <c:v>44161</c:v>
                </c:pt>
                <c:pt idx="179">
                  <c:v>44162</c:v>
                </c:pt>
                <c:pt idx="180">
                  <c:v>44163</c:v>
                </c:pt>
                <c:pt idx="181">
                  <c:v>44164</c:v>
                </c:pt>
                <c:pt idx="182">
                  <c:v>44165</c:v>
                </c:pt>
                <c:pt idx="183">
                  <c:v>44166</c:v>
                </c:pt>
                <c:pt idx="184">
                  <c:v>44167</c:v>
                </c:pt>
                <c:pt idx="185">
                  <c:v>44168</c:v>
                </c:pt>
                <c:pt idx="186">
                  <c:v>44169</c:v>
                </c:pt>
                <c:pt idx="187">
                  <c:v>44170</c:v>
                </c:pt>
                <c:pt idx="188">
                  <c:v>44171</c:v>
                </c:pt>
                <c:pt idx="189">
                  <c:v>44172</c:v>
                </c:pt>
                <c:pt idx="190">
                  <c:v>44173</c:v>
                </c:pt>
                <c:pt idx="191">
                  <c:v>44174</c:v>
                </c:pt>
                <c:pt idx="192">
                  <c:v>44175</c:v>
                </c:pt>
                <c:pt idx="193">
                  <c:v>44176</c:v>
                </c:pt>
                <c:pt idx="194">
                  <c:v>44177</c:v>
                </c:pt>
                <c:pt idx="195">
                  <c:v>44178</c:v>
                </c:pt>
                <c:pt idx="196">
                  <c:v>44179</c:v>
                </c:pt>
                <c:pt idx="197">
                  <c:v>44180</c:v>
                </c:pt>
                <c:pt idx="198">
                  <c:v>44181</c:v>
                </c:pt>
                <c:pt idx="199">
                  <c:v>44182</c:v>
                </c:pt>
                <c:pt idx="200">
                  <c:v>44183</c:v>
                </c:pt>
                <c:pt idx="201">
                  <c:v>44184</c:v>
                </c:pt>
              </c:numCache>
            </c:numRef>
          </c:cat>
          <c:val>
            <c:numRef>
              <c:f>Sheet1!$B$2:$B$203</c:f>
              <c:numCache>
                <c:formatCode>0.0%</c:formatCode>
                <c:ptCount val="202"/>
                <c:pt idx="0">
                  <c:v>5.943016955077784E-3</c:v>
                </c:pt>
                <c:pt idx="1">
                  <c:v>9.5708552022229082E-3</c:v>
                </c:pt>
                <c:pt idx="2">
                  <c:v>1.3928100884622624E-2</c:v>
                </c:pt>
                <c:pt idx="3">
                  <c:v>1.1175414089004191E-2</c:v>
                </c:pt>
                <c:pt idx="4">
                  <c:v>8.3872513779055836E-3</c:v>
                </c:pt>
                <c:pt idx="5">
                  <c:v>1.7674418604651163E-2</c:v>
                </c:pt>
                <c:pt idx="6">
                  <c:v>2.8678890456041373E-2</c:v>
                </c:pt>
                <c:pt idx="7">
                  <c:v>1.4730999146029034E-2</c:v>
                </c:pt>
                <c:pt idx="8">
                  <c:v>1.1862917398945518E-2</c:v>
                </c:pt>
                <c:pt idx="9">
                  <c:v>1.7944936086529008E-2</c:v>
                </c:pt>
                <c:pt idx="10">
                  <c:v>1.6581973789783364E-2</c:v>
                </c:pt>
                <c:pt idx="11">
                  <c:v>1.3955984970477724E-2</c:v>
                </c:pt>
                <c:pt idx="12">
                  <c:v>3.2082324455205813E-2</c:v>
                </c:pt>
                <c:pt idx="13">
                  <c:v>2.9438001784121322E-2</c:v>
                </c:pt>
                <c:pt idx="14">
                  <c:v>1.0890280424720936E-2</c:v>
                </c:pt>
                <c:pt idx="15">
                  <c:v>1.1682823763360677E-2</c:v>
                </c:pt>
                <c:pt idx="16">
                  <c:v>1.263627353815659E-2</c:v>
                </c:pt>
                <c:pt idx="17">
                  <c:v>2.679990915285033E-2</c:v>
                </c:pt>
                <c:pt idx="18">
                  <c:v>3.5254616675993285E-2</c:v>
                </c:pt>
                <c:pt idx="19">
                  <c:v>2.4720423778693348E-2</c:v>
                </c:pt>
                <c:pt idx="20">
                  <c:v>3.8080731150038079E-2</c:v>
                </c:pt>
                <c:pt idx="21">
                  <c:v>1.6112531969309462E-2</c:v>
                </c:pt>
                <c:pt idx="22">
                  <c:v>1.9487628640245239E-2</c:v>
                </c:pt>
                <c:pt idx="23">
                  <c:v>2.9624445999533473E-2</c:v>
                </c:pt>
                <c:pt idx="24">
                  <c:v>2.2979985174203115E-2</c:v>
                </c:pt>
                <c:pt idx="25">
                  <c:v>3.7061548643282594E-2</c:v>
                </c:pt>
                <c:pt idx="26">
                  <c:v>0.10180109631949882</c:v>
                </c:pt>
                <c:pt idx="27">
                  <c:v>0.12587701196863393</c:v>
                </c:pt>
                <c:pt idx="28">
                  <c:v>4.4816053511705686E-2</c:v>
                </c:pt>
                <c:pt idx="29">
                  <c:v>3.3771532184950138E-2</c:v>
                </c:pt>
                <c:pt idx="30">
                  <c:v>1.9812758545612888E-2</c:v>
                </c:pt>
                <c:pt idx="31">
                  <c:v>2.8295819935691319E-2</c:v>
                </c:pt>
                <c:pt idx="32">
                  <c:v>2.7206889802309651E-2</c:v>
                </c:pt>
                <c:pt idx="33">
                  <c:v>7.1724955542382923E-2</c:v>
                </c:pt>
                <c:pt idx="34">
                  <c:v>4.9212598425196853E-2</c:v>
                </c:pt>
                <c:pt idx="35">
                  <c:v>2.9754959159859977E-2</c:v>
                </c:pt>
                <c:pt idx="36">
                  <c:v>2.8372204856936763E-2</c:v>
                </c:pt>
                <c:pt idx="37">
                  <c:v>2.3862375138734741E-2</c:v>
                </c:pt>
                <c:pt idx="38">
                  <c:v>2.2426313541221699E-2</c:v>
                </c:pt>
                <c:pt idx="39">
                  <c:v>2.6439152447027939E-2</c:v>
                </c:pt>
                <c:pt idx="40">
                  <c:v>2.2834984920292976E-2</c:v>
                </c:pt>
                <c:pt idx="41">
                  <c:v>3.301622831561276E-2</c:v>
                </c:pt>
                <c:pt idx="42">
                  <c:v>1.4466546112115732E-2</c:v>
                </c:pt>
                <c:pt idx="43">
                  <c:v>2.1449396084964597E-2</c:v>
                </c:pt>
                <c:pt idx="44">
                  <c:v>2.8547081380485728E-2</c:v>
                </c:pt>
                <c:pt idx="45">
                  <c:v>2.8964059196617337E-2</c:v>
                </c:pt>
                <c:pt idx="46">
                  <c:v>2.7078485297228685E-2</c:v>
                </c:pt>
                <c:pt idx="47">
                  <c:v>4.7986289631533847E-2</c:v>
                </c:pt>
                <c:pt idx="48">
                  <c:v>4.972677595628415E-2</c:v>
                </c:pt>
                <c:pt idx="49">
                  <c:v>2.9213483146067417E-2</c:v>
                </c:pt>
                <c:pt idx="50">
                  <c:v>3.3995730004926915E-2</c:v>
                </c:pt>
                <c:pt idx="51">
                  <c:v>3.7070661219549099E-2</c:v>
                </c:pt>
                <c:pt idx="52">
                  <c:v>4.1569192010077381E-2</c:v>
                </c:pt>
                <c:pt idx="53">
                  <c:v>4.4565565886502082E-2</c:v>
                </c:pt>
                <c:pt idx="54">
                  <c:v>3.9556487863350316E-2</c:v>
                </c:pt>
                <c:pt idx="55">
                  <c:v>6.4008983717012913E-2</c:v>
                </c:pt>
                <c:pt idx="56">
                  <c:v>2.9722690363107093E-2</c:v>
                </c:pt>
                <c:pt idx="57">
                  <c:v>3.516567221023232E-2</c:v>
                </c:pt>
                <c:pt idx="58">
                  <c:v>3.6572343833422317E-2</c:v>
                </c:pt>
                <c:pt idx="59">
                  <c:v>3.3245729303547966E-2</c:v>
                </c:pt>
                <c:pt idx="60">
                  <c:v>2.8246515040352166E-2</c:v>
                </c:pt>
                <c:pt idx="61">
                  <c:v>2.6153519030406122E-2</c:v>
                </c:pt>
                <c:pt idx="62">
                  <c:v>3.8156403475632789E-2</c:v>
                </c:pt>
                <c:pt idx="63">
                  <c:v>2.6946495660059595E-2</c:v>
                </c:pt>
                <c:pt idx="64">
                  <c:v>3.4203313073531166E-2</c:v>
                </c:pt>
                <c:pt idx="65">
                  <c:v>3.4652035807103666E-2</c:v>
                </c:pt>
                <c:pt idx="66">
                  <c:v>2.9119608109946932E-2</c:v>
                </c:pt>
                <c:pt idx="67">
                  <c:v>3.516220335292837E-2</c:v>
                </c:pt>
                <c:pt idx="68">
                  <c:v>3.1523323615160352E-2</c:v>
                </c:pt>
                <c:pt idx="69">
                  <c:v>4.265734265734266E-2</c:v>
                </c:pt>
                <c:pt idx="70">
                  <c:v>2.2002200220022004E-2</c:v>
                </c:pt>
                <c:pt idx="71">
                  <c:v>3.4066713981547196E-2</c:v>
                </c:pt>
                <c:pt idx="72">
                  <c:v>3.7251869038411961E-2</c:v>
                </c:pt>
                <c:pt idx="73">
                  <c:v>4.5738912831919921E-2</c:v>
                </c:pt>
                <c:pt idx="74">
                  <c:v>3.7341203644296161E-2</c:v>
                </c:pt>
                <c:pt idx="75">
                  <c:v>3.9862403885066774E-2</c:v>
                </c:pt>
                <c:pt idx="76">
                  <c:v>4.2130919220055713E-2</c:v>
                </c:pt>
                <c:pt idx="77">
                  <c:v>2.6557285873192435E-2</c:v>
                </c:pt>
                <c:pt idx="78">
                  <c:v>3.697854980918542E-2</c:v>
                </c:pt>
                <c:pt idx="79">
                  <c:v>4.1478929234031278E-2</c:v>
                </c:pt>
                <c:pt idx="80">
                  <c:v>2.9934290581650036E-2</c:v>
                </c:pt>
                <c:pt idx="81">
                  <c:v>5.2055360462714313E-2</c:v>
                </c:pt>
                <c:pt idx="82">
                  <c:v>4.5765695286524542E-2</c:v>
                </c:pt>
                <c:pt idx="83">
                  <c:v>5.6737588652482268E-2</c:v>
                </c:pt>
                <c:pt idx="84">
                  <c:v>3.5018929150892372E-2</c:v>
                </c:pt>
                <c:pt idx="85">
                  <c:v>4.1566746602717829E-2</c:v>
                </c:pt>
                <c:pt idx="86">
                  <c:v>4.4499661170092616E-2</c:v>
                </c:pt>
                <c:pt idx="87">
                  <c:v>3.8072446426628957E-2</c:v>
                </c:pt>
                <c:pt idx="88">
                  <c:v>4.4856348470806301E-2</c:v>
                </c:pt>
                <c:pt idx="89">
                  <c:v>4.8721071863580996E-2</c:v>
                </c:pt>
                <c:pt idx="90">
                  <c:v>6.9472616632860043E-2</c:v>
                </c:pt>
                <c:pt idx="91">
                  <c:v>2.7370897038383406E-2</c:v>
                </c:pt>
                <c:pt idx="92">
                  <c:v>5.3794739111686071E-2</c:v>
                </c:pt>
                <c:pt idx="93">
                  <c:v>5.3243704652155353E-2</c:v>
                </c:pt>
                <c:pt idx="94">
                  <c:v>6.5131778249015448E-2</c:v>
                </c:pt>
                <c:pt idx="95">
                  <c:v>6.9159836065573771E-2</c:v>
                </c:pt>
                <c:pt idx="96">
                  <c:v>7.2692448011674571E-2</c:v>
                </c:pt>
                <c:pt idx="97">
                  <c:v>8.0795126643154858E-2</c:v>
                </c:pt>
                <c:pt idx="98">
                  <c:v>0.10912962470055895</c:v>
                </c:pt>
                <c:pt idx="99">
                  <c:v>6.2541806020066884E-2</c:v>
                </c:pt>
                <c:pt idx="100">
                  <c:v>8.8571864510222767E-2</c:v>
                </c:pt>
                <c:pt idx="101">
                  <c:v>9.1095028319697929E-2</c:v>
                </c:pt>
                <c:pt idx="102">
                  <c:v>0.10577879831611176</c:v>
                </c:pt>
                <c:pt idx="103">
                  <c:v>9.3604047742605084E-2</c:v>
                </c:pt>
                <c:pt idx="104">
                  <c:v>0.15837197320968574</c:v>
                </c:pt>
                <c:pt idx="105">
                  <c:v>0.15104067214053848</c:v>
                </c:pt>
                <c:pt idx="106">
                  <c:v>8.145154900562554E-2</c:v>
                </c:pt>
                <c:pt idx="107">
                  <c:v>0.10671508664627931</c:v>
                </c:pt>
                <c:pt idx="108">
                  <c:v>0.12625036993193253</c:v>
                </c:pt>
                <c:pt idx="109">
                  <c:v>0.16441239934740276</c:v>
                </c:pt>
                <c:pt idx="110">
                  <c:v>0.12599366445520291</c:v>
                </c:pt>
                <c:pt idx="111">
                  <c:v>0.17392413675795204</c:v>
                </c:pt>
                <c:pt idx="112">
                  <c:v>0.1293715487772811</c:v>
                </c:pt>
                <c:pt idx="113">
                  <c:v>0.1042446500459072</c:v>
                </c:pt>
                <c:pt idx="114">
                  <c:v>0.13302880062392067</c:v>
                </c:pt>
                <c:pt idx="115">
                  <c:v>0.12400559019565685</c:v>
                </c:pt>
                <c:pt idx="116">
                  <c:v>0.15128325264199075</c:v>
                </c:pt>
                <c:pt idx="117">
                  <c:v>0.15735498344193996</c:v>
                </c:pt>
                <c:pt idx="118">
                  <c:v>0.16430289458405906</c:v>
                </c:pt>
                <c:pt idx="119">
                  <c:v>0.15885004263613109</c:v>
                </c:pt>
                <c:pt idx="120">
                  <c:v>0.13044803413593417</c:v>
                </c:pt>
                <c:pt idx="121">
                  <c:v>0.13724393483884501</c:v>
                </c:pt>
                <c:pt idx="122">
                  <c:v>0.16509620267449077</c:v>
                </c:pt>
                <c:pt idx="123">
                  <c:v>0.17473306057279714</c:v>
                </c:pt>
                <c:pt idx="124">
                  <c:v>0.18833746898263026</c:v>
                </c:pt>
                <c:pt idx="125">
                  <c:v>0.19472400121988412</c:v>
                </c:pt>
                <c:pt idx="126">
                  <c:v>0.26474820143884892</c:v>
                </c:pt>
                <c:pt idx="127">
                  <c:v>0.20090206185567011</c:v>
                </c:pt>
                <c:pt idx="128">
                  <c:v>0.21134973687953348</c:v>
                </c:pt>
                <c:pt idx="129">
                  <c:v>0.24245865891332</c:v>
                </c:pt>
                <c:pt idx="130">
                  <c:v>0.23274076630997584</c:v>
                </c:pt>
                <c:pt idx="131">
                  <c:v>0.33943978253161566</c:v>
                </c:pt>
                <c:pt idx="132">
                  <c:v>0.27823790661385189</c:v>
                </c:pt>
                <c:pt idx="133">
                  <c:v>0.29069114066304552</c:v>
                </c:pt>
                <c:pt idx="134">
                  <c:v>0.22473785799989565</c:v>
                </c:pt>
                <c:pt idx="135">
                  <c:v>0.28917839152336289</c:v>
                </c:pt>
                <c:pt idx="136">
                  <c:v>0.29868260475013297</c:v>
                </c:pt>
                <c:pt idx="137">
                  <c:v>0.30063379193074663</c:v>
                </c:pt>
                <c:pt idx="138">
                  <c:v>0.31375208386312903</c:v>
                </c:pt>
                <c:pt idx="139">
                  <c:v>0.32317050554504656</c:v>
                </c:pt>
                <c:pt idx="140">
                  <c:v>0.32039019446379935</c:v>
                </c:pt>
                <c:pt idx="141">
                  <c:v>0.29534152406026037</c:v>
                </c:pt>
                <c:pt idx="142">
                  <c:v>0.32362153696603119</c:v>
                </c:pt>
                <c:pt idx="143">
                  <c:v>0.36077505181472019</c:v>
                </c:pt>
                <c:pt idx="144">
                  <c:v>0.33563332859107509</c:v>
                </c:pt>
                <c:pt idx="145">
                  <c:v>0.36863863839663469</c:v>
                </c:pt>
                <c:pt idx="146">
                  <c:v>0.34405428516260722</c:v>
                </c:pt>
                <c:pt idx="147">
                  <c:v>0.36753599838888329</c:v>
                </c:pt>
                <c:pt idx="148">
                  <c:v>0.33396189609207361</c:v>
                </c:pt>
                <c:pt idx="149">
                  <c:v>0.36679075647959541</c:v>
                </c:pt>
                <c:pt idx="150">
                  <c:v>0.35144064124783364</c:v>
                </c:pt>
                <c:pt idx="151">
                  <c:v>0.34239315790854474</c:v>
                </c:pt>
                <c:pt idx="152">
                  <c:v>0.32403525488327778</c:v>
                </c:pt>
                <c:pt idx="153">
                  <c:v>0.34869244148790091</c:v>
                </c:pt>
                <c:pt idx="154">
                  <c:v>0.35109062650731548</c:v>
                </c:pt>
                <c:pt idx="155">
                  <c:v>0.32269218679054174</c:v>
                </c:pt>
                <c:pt idx="156">
                  <c:v>0.31223367165104204</c:v>
                </c:pt>
                <c:pt idx="157">
                  <c:v>0.38380805935905887</c:v>
                </c:pt>
                <c:pt idx="158">
                  <c:v>0.34184016118200133</c:v>
                </c:pt>
                <c:pt idx="159">
                  <c:v>0.31991355185503312</c:v>
                </c:pt>
                <c:pt idx="160">
                  <c:v>0.32961871824431066</c:v>
                </c:pt>
                <c:pt idx="161">
                  <c:v>0.2998255379247321</c:v>
                </c:pt>
                <c:pt idx="162">
                  <c:v>0.23390184476157327</c:v>
                </c:pt>
                <c:pt idx="163">
                  <c:v>0.27661524362303347</c:v>
                </c:pt>
                <c:pt idx="164">
                  <c:v>0.30936773835535669</c:v>
                </c:pt>
                <c:pt idx="165">
                  <c:v>0.29262672811059909</c:v>
                </c:pt>
                <c:pt idx="166">
                  <c:v>0.27067392583872868</c:v>
                </c:pt>
                <c:pt idx="167">
                  <c:v>0.29462154191826989</c:v>
                </c:pt>
                <c:pt idx="168">
                  <c:v>0.24832479306267244</c:v>
                </c:pt>
                <c:pt idx="169">
                  <c:v>0.21057546398972804</c:v>
                </c:pt>
                <c:pt idx="170">
                  <c:v>0.24438816622539428</c:v>
                </c:pt>
                <c:pt idx="171">
                  <c:v>0.22906281156530409</c:v>
                </c:pt>
                <c:pt idx="172">
                  <c:v>0.24513146927331969</c:v>
                </c:pt>
                <c:pt idx="173">
                  <c:v>0.22711811393048442</c:v>
                </c:pt>
                <c:pt idx="174">
                  <c:v>0.21929764277369254</c:v>
                </c:pt>
                <c:pt idx="175">
                  <c:v>0.2087136929460581</c:v>
                </c:pt>
                <c:pt idx="176">
                  <c:v>0.18756960507153259</c:v>
                </c:pt>
                <c:pt idx="177">
                  <c:v>0.24053022530471541</c:v>
                </c:pt>
                <c:pt idx="178">
                  <c:v>0.2181359532660648</c:v>
                </c:pt>
                <c:pt idx="179">
                  <c:v>0.19964498791972782</c:v>
                </c:pt>
                <c:pt idx="180">
                  <c:v>0.1921040168769105</c:v>
                </c:pt>
                <c:pt idx="181">
                  <c:v>0.21674116212921576</c:v>
                </c:pt>
                <c:pt idx="182">
                  <c:v>0.16651162790697674</c:v>
                </c:pt>
                <c:pt idx="183">
                  <c:v>0.16263086026399637</c:v>
                </c:pt>
                <c:pt idx="184">
                  <c:v>0.22453402687472909</c:v>
                </c:pt>
                <c:pt idx="185">
                  <c:v>0.20559062218214608</c:v>
                </c:pt>
                <c:pt idx="186">
                  <c:v>0.22310141850815401</c:v>
                </c:pt>
                <c:pt idx="187">
                  <c:v>0.21030480241006558</c:v>
                </c:pt>
                <c:pt idx="188">
                  <c:v>0.25508317929759705</c:v>
                </c:pt>
                <c:pt idx="189">
                  <c:v>0.17084037486557074</c:v>
                </c:pt>
                <c:pt idx="190">
                  <c:v>0.18862900004438329</c:v>
                </c:pt>
                <c:pt idx="191">
                  <c:v>0.22764385692068428</c:v>
                </c:pt>
                <c:pt idx="192">
                  <c:v>0.25395002573951608</c:v>
                </c:pt>
                <c:pt idx="193">
                  <c:v>0.22951781314770639</c:v>
                </c:pt>
                <c:pt idx="194">
                  <c:v>0.22008721239408657</c:v>
                </c:pt>
                <c:pt idx="195">
                  <c:v>0.22776288724054106</c:v>
                </c:pt>
                <c:pt idx="196">
                  <c:v>0.22259358288770054</c:v>
                </c:pt>
                <c:pt idx="197">
                  <c:v>0.19931469931469931</c:v>
                </c:pt>
                <c:pt idx="198">
                  <c:v>0.24677716390423574</c:v>
                </c:pt>
                <c:pt idx="199">
                  <c:v>0.2550067993571517</c:v>
                </c:pt>
                <c:pt idx="200">
                  <c:v>0.24558121532705457</c:v>
                </c:pt>
                <c:pt idx="201">
                  <c:v>0.26903955836154575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F5-450B-A364-9A08B14104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3"/>
      </c:dateAx>
      <c:valAx>
        <c:axId val="414859336"/>
        <c:scaling>
          <c:orientation val="minMax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incidence14_100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96A-4480-80E0-443BBFE6FB47}"/>
              </c:ext>
            </c:extLst>
          </c:dPt>
          <c:dPt>
            <c:idx val="6"/>
            <c:invertIfNegative val="0"/>
            <c:bubble3D val="0"/>
            <c:spPr>
              <a:solidFill>
                <a:srgbClr val="D3114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219-4DB6-863B-6FE10BF9CEFA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298-4D9E-8EDB-4B92604F245B}"/>
              </c:ext>
            </c:extLst>
          </c:dPt>
          <c:dPt>
            <c:idx val="8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A8F-49E6-A270-2F694A2DA2A7}"/>
              </c:ext>
            </c:extLst>
          </c:dPt>
          <c:dLbls>
            <c:dLbl>
              <c:idx val="14"/>
              <c:layout>
                <c:manualLayout>
                  <c:x val="2.6898328343020758E-3"/>
                  <c:y val="2.11666666666666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A441-4D1D-AF84-061B0937C5A0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282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JHC</c:v>
                </c:pt>
                <c:pt idx="1">
                  <c:v>KVK</c:v>
                </c:pt>
                <c:pt idx="2">
                  <c:v>PHA</c:v>
                </c:pt>
                <c:pt idx="3">
                  <c:v>JMK</c:v>
                </c:pt>
                <c:pt idx="4">
                  <c:v>PLK</c:v>
                </c:pt>
                <c:pt idx="5">
                  <c:v>ULK</c:v>
                </c:pt>
                <c:pt idx="6">
                  <c:v>ČR</c:v>
                </c:pt>
                <c:pt idx="7">
                  <c:v>VYS</c:v>
                </c:pt>
                <c:pt idx="8">
                  <c:v>OLK</c:v>
                </c:pt>
                <c:pt idx="9">
                  <c:v>STC</c:v>
                </c:pt>
                <c:pt idx="10">
                  <c:v>HKK</c:v>
                </c:pt>
                <c:pt idx="11">
                  <c:v>PAK</c:v>
                </c:pt>
                <c:pt idx="12">
                  <c:v>LBK</c:v>
                </c:pt>
                <c:pt idx="13">
                  <c:v>ZLK</c:v>
                </c:pt>
                <c:pt idx="14">
                  <c:v>MSK</c:v>
                </c:pt>
              </c:strCache>
            </c:strRef>
          </c:cat>
          <c:val>
            <c:numRef>
              <c:f>Sheet1!$B$2:$B$16</c:f>
              <c:numCache>
                <c:formatCode>#,##0.00</c:formatCode>
                <c:ptCount val="15"/>
                <c:pt idx="0">
                  <c:v>545.58185820000006</c:v>
                </c:pt>
                <c:pt idx="1">
                  <c:v>551.47557889999996</c:v>
                </c:pt>
                <c:pt idx="2">
                  <c:v>593.38038789999996</c:v>
                </c:pt>
                <c:pt idx="3">
                  <c:v>613.51237300000003</c:v>
                </c:pt>
                <c:pt idx="4">
                  <c:v>652.48457780000001</c:v>
                </c:pt>
                <c:pt idx="5">
                  <c:v>668.48160389999998</c:v>
                </c:pt>
                <c:pt idx="6">
                  <c:v>733.20971810000003</c:v>
                </c:pt>
                <c:pt idx="7">
                  <c:v>740.07528249999996</c:v>
                </c:pt>
                <c:pt idx="8">
                  <c:v>742.0709951</c:v>
                </c:pt>
                <c:pt idx="9">
                  <c:v>766.85333830000002</c:v>
                </c:pt>
                <c:pt idx="10">
                  <c:v>795.43621189999999</c:v>
                </c:pt>
                <c:pt idx="11">
                  <c:v>824.24205310000002</c:v>
                </c:pt>
                <c:pt idx="12">
                  <c:v>881.02053230000001</c:v>
                </c:pt>
                <c:pt idx="13">
                  <c:v>933.64575009999999</c:v>
                </c:pt>
                <c:pt idx="14">
                  <c:v>957.32000370000003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19-4DB6-863B-6FE10BF9C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catAx>
        <c:axId val="417147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Algn val="ctr"/>
        <c:lblOffset val="100"/>
        <c:tickLblSkip val="1"/>
        <c:noMultiLvlLbl val="0"/>
      </c:catAx>
      <c:valAx>
        <c:axId val="419321824"/>
        <c:scaling>
          <c:orientation val="minMax"/>
          <c:max val="20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SimpleR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305983"/>
              </a:solidFill>
              <a:ln>
                <a:solidFill>
                  <a:srgbClr val="30598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3AAE-45A2-8B62-F4118BA1FD09}"/>
              </c:ext>
            </c:extLst>
          </c:dPt>
          <c:dPt>
            <c:idx val="6"/>
            <c:invertIfNegative val="0"/>
            <c:bubble3D val="0"/>
            <c:spPr>
              <a:solidFill>
                <a:srgbClr val="305983"/>
              </a:solidFill>
              <a:ln>
                <a:solidFill>
                  <a:srgbClr val="30598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2A3-40EB-91FF-62D129B9B2C5}"/>
              </c:ext>
            </c:extLst>
          </c:dPt>
          <c:dPt>
            <c:idx val="7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38B-4BBE-B0BD-B3AD6452E968}"/>
              </c:ext>
            </c:extLst>
          </c:dPt>
          <c:dPt>
            <c:idx val="8"/>
            <c:invertIfNegative val="0"/>
            <c:bubble3D val="0"/>
            <c:spPr>
              <a:solidFill>
                <a:srgbClr val="D31145"/>
              </a:solidFill>
              <a:ln>
                <a:solidFill>
                  <a:srgbClr val="D3114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0A20-4716-AE8A-92193C2C86E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107-408F-A94E-787DACC17324}"/>
              </c:ext>
            </c:extLst>
          </c:dPt>
          <c:dLbls>
            <c:dLbl>
              <c:idx val="14"/>
              <c:layout>
                <c:manualLayout>
                  <c:x val="0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A001-4879-9217-1E38890D62FF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-234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JHC</c:v>
                </c:pt>
                <c:pt idx="1">
                  <c:v>JMK</c:v>
                </c:pt>
                <c:pt idx="2">
                  <c:v>OLK</c:v>
                </c:pt>
                <c:pt idx="3">
                  <c:v>PAK</c:v>
                </c:pt>
                <c:pt idx="4">
                  <c:v>HKK</c:v>
                </c:pt>
                <c:pt idx="5">
                  <c:v>STC</c:v>
                </c:pt>
                <c:pt idx="6">
                  <c:v>VYS</c:v>
                </c:pt>
                <c:pt idx="7">
                  <c:v>ZLK</c:v>
                </c:pt>
                <c:pt idx="8">
                  <c:v>ČR</c:v>
                </c:pt>
                <c:pt idx="9">
                  <c:v>ULK</c:v>
                </c:pt>
                <c:pt idx="10">
                  <c:v>LBK</c:v>
                </c:pt>
                <c:pt idx="11">
                  <c:v>MSK</c:v>
                </c:pt>
                <c:pt idx="12">
                  <c:v>PLK</c:v>
                </c:pt>
                <c:pt idx="13">
                  <c:v>PHA</c:v>
                </c:pt>
                <c:pt idx="14">
                  <c:v>KVK</c:v>
                </c:pt>
              </c:strCache>
            </c:strRef>
          </c:cat>
          <c:val>
            <c:numRef>
              <c:f>Sheet1!$B$2:$B$16</c:f>
              <c:numCache>
                <c:formatCode>#,##0.00</c:formatCode>
                <c:ptCount val="15"/>
                <c:pt idx="0">
                  <c:v>1.132166566083</c:v>
                </c:pt>
                <c:pt idx="1">
                  <c:v>1.1559013505569999</c:v>
                </c:pt>
                <c:pt idx="2">
                  <c:v>1.1668891855800001</c:v>
                </c:pt>
                <c:pt idx="3">
                  <c:v>1.1730959446089999</c:v>
                </c:pt>
                <c:pt idx="4">
                  <c:v>1.205910390848</c:v>
                </c:pt>
                <c:pt idx="5">
                  <c:v>1.22208487845</c:v>
                </c:pt>
                <c:pt idx="6">
                  <c:v>1.25651418645</c:v>
                </c:pt>
                <c:pt idx="7">
                  <c:v>1.271504280472</c:v>
                </c:pt>
                <c:pt idx="8">
                  <c:v>1.2807187126849999</c:v>
                </c:pt>
                <c:pt idx="9">
                  <c:v>1.292121212121</c:v>
                </c:pt>
                <c:pt idx="10">
                  <c:v>1.2968481375350001</c:v>
                </c:pt>
                <c:pt idx="11">
                  <c:v>1.3725884244369999</c:v>
                </c:pt>
                <c:pt idx="12">
                  <c:v>1.42750929368</c:v>
                </c:pt>
                <c:pt idx="13">
                  <c:v>1.495665634674</c:v>
                </c:pt>
                <c:pt idx="14">
                  <c:v>1.5544871794870001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8B-4BBE-B0BD-B3AD6452E9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catAx>
        <c:axId val="417147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Algn val="ctr"/>
        <c:lblOffset val="100"/>
        <c:tickLblSkip val="1"/>
        <c:noMultiLvlLbl val="0"/>
      </c:catAx>
      <c:valAx>
        <c:axId val="419321824"/>
        <c:scaling>
          <c:orientation val="minMax"/>
          <c:max val="1.8"/>
          <c:min val="0"/>
        </c:scaling>
        <c:delete val="0"/>
        <c:axPos val="l"/>
        <c:numFmt formatCode="#,##0.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0.4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incidence_65_14_100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380-4DD5-A437-E5BFA31E4817}"/>
              </c:ext>
            </c:extLst>
          </c:dPt>
          <c:dPt>
            <c:idx val="6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90B-41E1-B391-EE44AE3AF010}"/>
              </c:ext>
            </c:extLst>
          </c:dPt>
          <c:dPt>
            <c:idx val="7"/>
            <c:invertIfNegative val="0"/>
            <c:bubble3D val="0"/>
            <c:spPr>
              <a:solidFill>
                <a:srgbClr val="305983"/>
              </a:solidFill>
              <a:ln>
                <a:solidFill>
                  <a:srgbClr val="30598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A14-4F10-A9F9-AFA8C9350062}"/>
              </c:ext>
            </c:extLst>
          </c:dPt>
          <c:dPt>
            <c:idx val="8"/>
            <c:invertIfNegative val="0"/>
            <c:bubble3D val="0"/>
            <c:spPr>
              <a:solidFill>
                <a:srgbClr val="D31145"/>
              </a:solidFill>
              <a:ln>
                <a:solidFill>
                  <a:srgbClr val="D3114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03F2-4AD1-A52A-9240708EF0A8}"/>
              </c:ext>
            </c:extLst>
          </c:dPt>
          <c:dPt>
            <c:idx val="9"/>
            <c:invertIfNegative val="0"/>
            <c:bubble3D val="0"/>
            <c:spPr>
              <a:solidFill>
                <a:srgbClr val="305983"/>
              </a:solidFill>
              <a:ln>
                <a:solidFill>
                  <a:srgbClr val="30598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D1D-4376-82E2-DE84CF9BECBB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294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JHC</c:v>
                </c:pt>
                <c:pt idx="1">
                  <c:v>PHA</c:v>
                </c:pt>
                <c:pt idx="2">
                  <c:v>JMK</c:v>
                </c:pt>
                <c:pt idx="3">
                  <c:v>OLK</c:v>
                </c:pt>
                <c:pt idx="4">
                  <c:v>PAK</c:v>
                </c:pt>
                <c:pt idx="5">
                  <c:v>ULK</c:v>
                </c:pt>
                <c:pt idx="6">
                  <c:v>PLK</c:v>
                </c:pt>
                <c:pt idx="7">
                  <c:v>KVK</c:v>
                </c:pt>
                <c:pt idx="8">
                  <c:v>ČR</c:v>
                </c:pt>
                <c:pt idx="9">
                  <c:v>HKK</c:v>
                </c:pt>
                <c:pt idx="10">
                  <c:v>STC</c:v>
                </c:pt>
                <c:pt idx="11">
                  <c:v>VYS</c:v>
                </c:pt>
                <c:pt idx="12">
                  <c:v>LBK</c:v>
                </c:pt>
                <c:pt idx="13">
                  <c:v>ZLK</c:v>
                </c:pt>
                <c:pt idx="14">
                  <c:v>MSK</c:v>
                </c:pt>
              </c:strCache>
            </c:strRef>
          </c:cat>
          <c:val>
            <c:numRef>
              <c:f>Sheet1!$B$2:$B$16</c:f>
              <c:numCache>
                <c:formatCode>#,##0.00</c:formatCode>
                <c:ptCount val="15"/>
                <c:pt idx="0">
                  <c:v>464.9857394</c:v>
                </c:pt>
                <c:pt idx="1">
                  <c:v>465.429238</c:v>
                </c:pt>
                <c:pt idx="2">
                  <c:v>515.46391749999998</c:v>
                </c:pt>
                <c:pt idx="3">
                  <c:v>533.08893720000003</c:v>
                </c:pt>
                <c:pt idx="4">
                  <c:v>534.47707019999996</c:v>
                </c:pt>
                <c:pt idx="5">
                  <c:v>587.51787620000005</c:v>
                </c:pt>
                <c:pt idx="6">
                  <c:v>594.87008100000003</c:v>
                </c:pt>
                <c:pt idx="7">
                  <c:v>606.53394920000005</c:v>
                </c:pt>
                <c:pt idx="8">
                  <c:v>608.78295009999999</c:v>
                </c:pt>
                <c:pt idx="9">
                  <c:v>610.51697130000002</c:v>
                </c:pt>
                <c:pt idx="10">
                  <c:v>625.03664609999998</c:v>
                </c:pt>
                <c:pt idx="11">
                  <c:v>645.30975820000003</c:v>
                </c:pt>
                <c:pt idx="12">
                  <c:v>734.10005999999998</c:v>
                </c:pt>
                <c:pt idx="13">
                  <c:v>815.07182350000005</c:v>
                </c:pt>
                <c:pt idx="14">
                  <c:v>839.18464959999994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80-4DD5-A437-E5BFA31E48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catAx>
        <c:axId val="417147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Algn val="ctr"/>
        <c:lblOffset val="100"/>
        <c:tickLblSkip val="1"/>
        <c:noMultiLvlLbl val="0"/>
      </c:catAx>
      <c:valAx>
        <c:axId val="419321824"/>
        <c:scaling>
          <c:orientation val="minMax"/>
          <c:max val="20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20.12.2020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050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672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576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7580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27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480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102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tmp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5388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20.12.2020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2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4628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6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929773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4581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2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9" r:id="rId3"/>
    <p:sldLayoutId id="2147483657" r:id="rId4"/>
    <p:sldLayoutId id="2147483662" r:id="rId5"/>
    <p:sldLayoutId id="2147483661" r:id="rId6"/>
    <p:sldLayoutId id="2147483660" r:id="rId7"/>
    <p:sldLayoutId id="2147483658" r:id="rId8"/>
    <p:sldLayoutId id="2147483663" r:id="rId9"/>
    <p:sldLayoutId id="2147483664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sz="4000" b="1" dirty="0"/>
              <a:t>Vývoj epidemie COVID-19 v ČR </a:t>
            </a:r>
            <a:br>
              <a:rPr lang="cs-CZ" sz="4000" b="1" dirty="0"/>
            </a:br>
            <a:r>
              <a:rPr lang="cs-CZ" sz="4000" b="1" dirty="0"/>
              <a:t>Souhrn hlavních statistických ukazatelů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67149" y="3823079"/>
            <a:ext cx="11710219" cy="2066443"/>
          </a:xfrm>
        </p:spPr>
        <p:txBody>
          <a:bodyPr>
            <a:normAutofit/>
          </a:bodyPr>
          <a:lstStyle/>
          <a:p>
            <a:r>
              <a:rPr lang="cs-CZ" sz="4800" b="1" dirty="0"/>
              <a:t>Protiepidemický systém:</a:t>
            </a:r>
          </a:p>
          <a:p>
            <a:r>
              <a:rPr lang="cs-CZ" sz="4800" b="1" dirty="0"/>
              <a:t>index rizika</a:t>
            </a:r>
          </a:p>
        </p:txBody>
      </p:sp>
    </p:spTree>
    <p:extLst>
      <p:ext uri="{BB962C8B-B14F-4D97-AF65-F5344CB8AC3E}">
        <p14:creationId xmlns:p14="http://schemas.microsoft.com/office/powerpoint/2010/main" val="2910557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Rozdíly mezi kraji 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751E5B83-42C3-4BF0-87FA-2D6E0B297A9B}"/>
              </a:ext>
            </a:extLst>
          </p:cNvPr>
          <p:cNvSpPr/>
          <p:nvPr/>
        </p:nvSpPr>
        <p:spPr>
          <a:xfrm>
            <a:off x="658366" y="1111255"/>
            <a:ext cx="1050645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cs-CZ" sz="2600" b="1" dirty="0">
                <a:solidFill>
                  <a:srgbClr val="000000"/>
                </a:solidFill>
                <a:latin typeface="Calibri" panose="020F0502020204030204" pitchFamily="34" charset="0"/>
              </a:rPr>
              <a:t>V hodnotách indexu rizika do 60 bodů nyní není žádný kraj. U krajů STC, PLK, KVK, ULK, LBK, HKK, PAK, VYS, OLK, ZLK a MSK přesahuje hodnota indexu hranici 75 </a:t>
            </a:r>
            <a:r>
              <a:rPr lang="cs-CZ" sz="26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bodů.</a:t>
            </a:r>
            <a:endParaRPr lang="cs-CZ" sz="26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Šipka dolů 2"/>
          <p:cNvSpPr/>
          <p:nvPr/>
        </p:nvSpPr>
        <p:spPr>
          <a:xfrm>
            <a:off x="5361670" y="2931373"/>
            <a:ext cx="1099849" cy="6298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8F2484B-1D08-421A-A3EC-9EFF19578368}"/>
              </a:ext>
            </a:extLst>
          </p:cNvPr>
          <p:cNvSpPr/>
          <p:nvPr/>
        </p:nvSpPr>
        <p:spPr>
          <a:xfrm>
            <a:off x="658366" y="4081842"/>
            <a:ext cx="1050645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2600" b="1" dirty="0">
                <a:solidFill>
                  <a:srgbClr val="000000"/>
                </a:solidFill>
                <a:latin typeface="Calibri" panose="020F0502020204030204" pitchFamily="34" charset="0"/>
              </a:rPr>
              <a:t>Hodnoty indexu rizika narostly u krajů PHA a OLK.</a:t>
            </a:r>
          </a:p>
          <a:p>
            <a:pPr lvl="0" algn="ctr">
              <a:defRPr/>
            </a:pPr>
            <a:r>
              <a:rPr lang="cs-CZ" sz="2600" b="1" dirty="0">
                <a:solidFill>
                  <a:srgbClr val="000000"/>
                </a:solidFill>
                <a:latin typeface="Calibri" panose="020F0502020204030204" pitchFamily="34" charset="0"/>
              </a:rPr>
              <a:t>K poklesu indexu rizika došlo u krajů JHC a PLK. </a:t>
            </a:r>
            <a:endParaRPr lang="de-DE" sz="26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15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F6DB03-4533-485B-9C72-CA2C202F0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046492" cy="576000"/>
          </a:xfrm>
        </p:spPr>
        <p:txBody>
          <a:bodyPr/>
          <a:lstStyle/>
          <a:p>
            <a:r>
              <a:rPr lang="cs-CZ" dirty="0"/>
              <a:t>Vývoj indexu rizika ve srovnání regionů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5D498B-9AF7-4F5C-A207-B4C761FFD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967273"/>
              </p:ext>
            </p:extLst>
          </p:nvPr>
        </p:nvGraphicFramePr>
        <p:xfrm>
          <a:off x="236645" y="1201584"/>
          <a:ext cx="7721485" cy="4456160"/>
        </p:xfrm>
        <a:graphic>
          <a:graphicData uri="http://schemas.openxmlformats.org/drawingml/2006/table">
            <a:tbl>
              <a:tblPr/>
              <a:tblGrid>
                <a:gridCol w="1489605">
                  <a:extLst>
                    <a:ext uri="{9D8B030D-6E8A-4147-A177-3AD203B41FA5}">
                      <a16:colId xmlns:a16="http://schemas.microsoft.com/office/drawing/2014/main" val="4282857173"/>
                    </a:ext>
                  </a:extLst>
                </a:gridCol>
                <a:gridCol w="778985">
                  <a:extLst>
                    <a:ext uri="{9D8B030D-6E8A-4147-A177-3AD203B41FA5}">
                      <a16:colId xmlns:a16="http://schemas.microsoft.com/office/drawing/2014/main" val="1086446969"/>
                    </a:ext>
                  </a:extLst>
                </a:gridCol>
                <a:gridCol w="778985">
                  <a:extLst>
                    <a:ext uri="{9D8B030D-6E8A-4147-A177-3AD203B41FA5}">
                      <a16:colId xmlns:a16="http://schemas.microsoft.com/office/drawing/2014/main" val="307567016"/>
                    </a:ext>
                  </a:extLst>
                </a:gridCol>
                <a:gridCol w="778985">
                  <a:extLst>
                    <a:ext uri="{9D8B030D-6E8A-4147-A177-3AD203B41FA5}">
                      <a16:colId xmlns:a16="http://schemas.microsoft.com/office/drawing/2014/main" val="3775165674"/>
                    </a:ext>
                  </a:extLst>
                </a:gridCol>
                <a:gridCol w="778985">
                  <a:extLst>
                    <a:ext uri="{9D8B030D-6E8A-4147-A177-3AD203B41FA5}">
                      <a16:colId xmlns:a16="http://schemas.microsoft.com/office/drawing/2014/main" val="1416059622"/>
                    </a:ext>
                  </a:extLst>
                </a:gridCol>
                <a:gridCol w="778985">
                  <a:extLst>
                    <a:ext uri="{9D8B030D-6E8A-4147-A177-3AD203B41FA5}">
                      <a16:colId xmlns:a16="http://schemas.microsoft.com/office/drawing/2014/main" val="1217629871"/>
                    </a:ext>
                  </a:extLst>
                </a:gridCol>
                <a:gridCol w="778985">
                  <a:extLst>
                    <a:ext uri="{9D8B030D-6E8A-4147-A177-3AD203B41FA5}">
                      <a16:colId xmlns:a16="http://schemas.microsoft.com/office/drawing/2014/main" val="3189421692"/>
                    </a:ext>
                  </a:extLst>
                </a:gridCol>
                <a:gridCol w="778985">
                  <a:extLst>
                    <a:ext uri="{9D8B030D-6E8A-4147-A177-3AD203B41FA5}">
                      <a16:colId xmlns:a16="http://schemas.microsoft.com/office/drawing/2014/main" val="2600623791"/>
                    </a:ext>
                  </a:extLst>
                </a:gridCol>
                <a:gridCol w="778985">
                  <a:extLst>
                    <a:ext uri="{9D8B030D-6E8A-4147-A177-3AD203B41FA5}">
                      <a16:colId xmlns:a16="http://schemas.microsoft.com/office/drawing/2014/main" val="3674039260"/>
                    </a:ext>
                  </a:extLst>
                </a:gridCol>
              </a:tblGrid>
              <a:tr h="27851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Kraj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13.12.202</a:t>
                      </a:r>
                      <a:r>
                        <a:rPr lang="cs-CZ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</a:t>
                      </a:r>
                      <a:endParaRPr lang="cs-CZ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14.12.2020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15.12.2020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16.12.2020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17.12.2020</a:t>
                      </a:r>
                      <a:endParaRPr lang="cs-CZ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18.12.2020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19.12.2020</a:t>
                      </a:r>
                      <a:r>
                        <a:rPr lang="cs-CZ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.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20.12.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9895"/>
                  </a:ext>
                </a:extLst>
              </a:tr>
              <a:tr h="27851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Hl. m. Praha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683453"/>
                  </a:ext>
                </a:extLst>
              </a:tr>
              <a:tr h="27851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Středočeský kraj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355717"/>
                  </a:ext>
                </a:extLst>
              </a:tr>
              <a:tr h="27851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Jihočeský kraj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407968"/>
                  </a:ext>
                </a:extLst>
              </a:tr>
              <a:tr h="27851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Plzeňský kraj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208806"/>
                  </a:ext>
                </a:extLst>
              </a:tr>
              <a:tr h="27851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Karlovarský kraj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490294"/>
                  </a:ext>
                </a:extLst>
              </a:tr>
              <a:tr h="27851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Ústecký kraj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608612"/>
                  </a:ext>
                </a:extLst>
              </a:tr>
              <a:tr h="27851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Liberecký kraj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100873"/>
                  </a:ext>
                </a:extLst>
              </a:tr>
              <a:tr h="27851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Královéhradecký kraj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681603"/>
                  </a:ext>
                </a:extLst>
              </a:tr>
              <a:tr h="27851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Pardubický kraj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98865"/>
                  </a:ext>
                </a:extLst>
              </a:tr>
              <a:tr h="27851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Kraj Vysočina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112907"/>
                  </a:ext>
                </a:extLst>
              </a:tr>
              <a:tr h="27851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Jihomoravský kraj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152272"/>
                  </a:ext>
                </a:extLst>
              </a:tr>
              <a:tr h="27851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Olomoucký kraj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656841"/>
                  </a:ext>
                </a:extLst>
              </a:tr>
              <a:tr h="27851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Zlínský kraj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785845"/>
                  </a:ext>
                </a:extLst>
              </a:tr>
              <a:tr h="27851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Moravskoslezský kraj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564025"/>
                  </a:ext>
                </a:extLst>
              </a:tr>
              <a:tr h="27851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ČR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273699"/>
                  </a:ext>
                </a:extLst>
              </a:tr>
            </a:tbl>
          </a:graphicData>
        </a:graphic>
      </p:graphicFrame>
      <p:sp>
        <p:nvSpPr>
          <p:cNvPr id="3" name="TextovéPole 2"/>
          <p:cNvSpPr txBox="1"/>
          <p:nvPr/>
        </p:nvSpPr>
        <p:spPr>
          <a:xfrm>
            <a:off x="236645" y="5888736"/>
            <a:ext cx="11421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Index rizika lze kalkulovat z běžně dostupných dat na geografické úrovni kraje i na úrovni nižší. Jeho hodnoty se avšak automaticky nepřepisují do stupňů pohotovosti – tyto vyhlašuje Ministerstvo zdravotnictví dle stanovené metodiky. Změna ve stupních pohotovosti mimo jiné předpokládá určitou stabilitu v hodnotách indexu rizika, a to po dobu 3 – 7 dnů. 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1197864" y="740664"/>
            <a:ext cx="6208776" cy="37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Vývoj indexu rizika pro kraje a ČR 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8293856" y="2327924"/>
            <a:ext cx="347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Stupně pohotovosti</a:t>
            </a:r>
          </a:p>
        </p:txBody>
      </p:sp>
      <p:graphicFrame>
        <p:nvGraphicFramePr>
          <p:cNvPr id="12" name="Tabulka 9">
            <a:extLst>
              <a:ext uri="{FF2B5EF4-FFF2-40B4-BE49-F238E27FC236}">
                <a16:creationId xmlns:a16="http://schemas.microsoft.com/office/drawing/2014/main" id="{7E97FA82-B4C4-40E2-A232-400F1298B1B4}"/>
              </a:ext>
            </a:extLst>
          </p:cNvPr>
          <p:cNvGraphicFramePr>
            <a:graphicFrameLocks noGrp="1"/>
          </p:cNvGraphicFramePr>
          <p:nvPr/>
        </p:nvGraphicFramePr>
        <p:xfrm>
          <a:off x="8158578" y="3077927"/>
          <a:ext cx="3749231" cy="2596996"/>
        </p:xfrm>
        <a:graphic>
          <a:graphicData uri="http://schemas.openxmlformats.org/drawingml/2006/table">
            <a:tbl>
              <a:tblPr firstRow="1" firstCol="1" bandRow="1"/>
              <a:tblGrid>
                <a:gridCol w="1871168">
                  <a:extLst>
                    <a:ext uri="{9D8B030D-6E8A-4147-A177-3AD203B41FA5}">
                      <a16:colId xmlns:a16="http://schemas.microsoft.com/office/drawing/2014/main" val="3677765385"/>
                    </a:ext>
                  </a:extLst>
                </a:gridCol>
                <a:gridCol w="1878063">
                  <a:extLst>
                    <a:ext uri="{9D8B030D-6E8A-4147-A177-3AD203B41FA5}">
                      <a16:colId xmlns:a16="http://schemas.microsoft.com/office/drawing/2014/main" val="2806888044"/>
                    </a:ext>
                  </a:extLst>
                </a:gridCol>
              </a:tblGrid>
              <a:tr h="56848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cs-CZ" sz="12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Hodnota souhrnného rizikového skóre</a:t>
                      </a:r>
                      <a:endParaRPr lang="cs-CZ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cs-CZ" sz="12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Odvozený stupeň pohotovosti pro daný den</a:t>
                      </a:r>
                      <a:endParaRPr lang="cs-CZ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550076"/>
                  </a:ext>
                </a:extLst>
              </a:tr>
              <a:tr h="39321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cs-CZ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≥ 76</a:t>
                      </a:r>
                      <a:endParaRPr lang="cs-CZ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cs-CZ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Fialový  </a:t>
                      </a:r>
                      <a:endParaRPr lang="cs-CZ" sz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10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990172"/>
                  </a:ext>
                </a:extLst>
              </a:tr>
              <a:tr h="39321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cs-CZ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61-75</a:t>
                      </a:r>
                      <a:endParaRPr lang="cs-CZ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cs-CZ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Červený</a:t>
                      </a:r>
                      <a:endParaRPr lang="cs-CZ" sz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263596"/>
                  </a:ext>
                </a:extLst>
              </a:tr>
              <a:tr h="39321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cs-CZ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41-60</a:t>
                      </a:r>
                      <a:endParaRPr lang="cs-CZ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cs-CZ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Oranžový</a:t>
                      </a:r>
                      <a:endParaRPr lang="cs-CZ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5A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112715"/>
                  </a:ext>
                </a:extLst>
              </a:tr>
              <a:tr h="39321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cs-CZ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21-40</a:t>
                      </a:r>
                      <a:endParaRPr lang="cs-CZ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cs-CZ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Žlutý</a:t>
                      </a:r>
                      <a:endParaRPr lang="cs-CZ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343325"/>
                  </a:ext>
                </a:extLst>
              </a:tr>
              <a:tr h="39321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cs-CZ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≤ 20</a:t>
                      </a:r>
                      <a:endParaRPr lang="cs-CZ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cs-CZ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Zelený</a:t>
                      </a:r>
                      <a:endParaRPr lang="cs-CZ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D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5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781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Index rizika: kalkulace k aktuálnímu datu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751E5B83-42C3-4BF0-87FA-2D6E0B297A9B}"/>
              </a:ext>
            </a:extLst>
          </p:cNvPr>
          <p:cNvSpPr/>
          <p:nvPr/>
        </p:nvSpPr>
        <p:spPr>
          <a:xfrm>
            <a:off x="341662" y="1243205"/>
            <a:ext cx="1149214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2600" b="1" dirty="0">
                <a:solidFill>
                  <a:srgbClr val="000000"/>
                </a:solidFill>
                <a:latin typeface="Calibri" panose="020F0502020204030204" pitchFamily="34" charset="0"/>
              </a:rPr>
              <a:t>Index rizika zůstává na 76 bodech ze 100.</a:t>
            </a:r>
            <a:endParaRPr lang="de-DE" sz="26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Šipka dolů 2"/>
          <p:cNvSpPr/>
          <p:nvPr/>
        </p:nvSpPr>
        <p:spPr>
          <a:xfrm>
            <a:off x="5370113" y="3076250"/>
            <a:ext cx="1099849" cy="13624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5763AD85-A9DD-4B15-9309-8912CFF097A5}"/>
              </a:ext>
            </a:extLst>
          </p:cNvPr>
          <p:cNvSpPr/>
          <p:nvPr/>
        </p:nvSpPr>
        <p:spPr>
          <a:xfrm>
            <a:off x="1097280" y="4846580"/>
            <a:ext cx="963777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2600" b="1" dirty="0">
                <a:solidFill>
                  <a:srgbClr val="000000"/>
                </a:solidFill>
                <a:latin typeface="Calibri" panose="020F0502020204030204" pitchFamily="34" charset="0"/>
              </a:rPr>
              <a:t>Rozsah aktuálních hodnot mezi kraji je stále vysoký (64–86) a hodnoty indexu rizika v některých krajích stoupají. </a:t>
            </a:r>
            <a:endParaRPr lang="de-DE" sz="26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929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Index rizika: kalkulace k aktuálnímu datu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751E5B83-42C3-4BF0-87FA-2D6E0B297A9B}"/>
              </a:ext>
            </a:extLst>
          </p:cNvPr>
          <p:cNvSpPr/>
          <p:nvPr/>
        </p:nvSpPr>
        <p:spPr>
          <a:xfrm>
            <a:off x="230690" y="6329282"/>
            <a:ext cx="119613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*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Představuje podíl sedmidenních oken, vzájemně posunutých o užívanou průměrnou délku sériového intervalu (5 dní). 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 DER HEIDEN, Matthias; HAMOUDA, </a:t>
            </a:r>
            <a:r>
              <a:rPr kumimoji="0" lang="de-DE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Osamah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Schätzung der aktuellen Entwicklung der SARS-CoV-2-Epidemie in Deutschland–</a:t>
            </a:r>
            <a:r>
              <a:rPr kumimoji="0" lang="de-DE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Nowcasting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</a:t>
            </a:r>
            <a:r>
              <a:rPr kumimoji="0" lang="de-DE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Epid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Bull, 2020, 17: 10-15. 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EF20D3A1-10D9-4757-BB98-6BBE2D6D2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910614"/>
              </p:ext>
            </p:extLst>
          </p:nvPr>
        </p:nvGraphicFramePr>
        <p:xfrm>
          <a:off x="329696" y="1269478"/>
          <a:ext cx="5346700" cy="3829980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3352151573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173446442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23387726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4664737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160524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33665023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45836198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90926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None/>
                      </a:pPr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14denní počty pozitivních na COVID-19 </a:t>
                      </a:r>
                    </a:p>
                    <a:p>
                      <a:pPr algn="l" fontAlgn="b"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None/>
                      </a:pPr>
                      <a:r>
                        <a:rPr lang="pl-P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(na 100 000 obyvatel)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733,2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Body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47341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cs-CZ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143367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14denní počty pozitivních na COVID-19 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(na 100 000 obyvatel ve věku od 65 let)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608,8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Body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1719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5706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roste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Body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70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2970429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Reprodukční číslo*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1,28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Body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5136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cs-CZ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535324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Průměrná pozitivita testů za posledních 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dní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Body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18934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cs-CZ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71245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roste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Body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9398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cs-CZ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508576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9377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054973"/>
                  </a:ext>
                </a:extLst>
              </a:tr>
            </a:tbl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5AEDBD1A-CBDF-489E-9FDD-E751D9118FB1}"/>
              </a:ext>
            </a:extLst>
          </p:cNvPr>
          <p:cNvSpPr txBox="1"/>
          <p:nvPr/>
        </p:nvSpPr>
        <p:spPr>
          <a:xfrm>
            <a:off x="469479" y="900146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Výpočet indexu rizika pro ČR k 20. 12. 2020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BD99ECC7-FF15-4EAE-A6B6-50CE702ED0D2}"/>
              </a:ext>
            </a:extLst>
          </p:cNvPr>
          <p:cNvSpPr txBox="1"/>
          <p:nvPr/>
        </p:nvSpPr>
        <p:spPr>
          <a:xfrm>
            <a:off x="175565" y="5086110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Index rizika a jeho vývoj v čase</a:t>
            </a:r>
          </a:p>
        </p:txBody>
      </p:sp>
      <p:graphicFrame>
        <p:nvGraphicFramePr>
          <p:cNvPr id="20" name="Tabulka 19">
            <a:extLst>
              <a:ext uri="{FF2B5EF4-FFF2-40B4-BE49-F238E27FC236}">
                <a16:creationId xmlns:a16="http://schemas.microsoft.com/office/drawing/2014/main" id="{44042655-D79F-4E13-9C7A-31E048435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374184"/>
              </p:ext>
            </p:extLst>
          </p:nvPr>
        </p:nvGraphicFramePr>
        <p:xfrm>
          <a:off x="261380" y="5486559"/>
          <a:ext cx="8240791" cy="842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791">
                  <a:extLst>
                    <a:ext uri="{9D8B030D-6E8A-4147-A177-3AD203B41FA5}">
                      <a16:colId xmlns:a16="http://schemas.microsoft.com/office/drawing/2014/main" val="74128234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56475676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549902918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06455676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486284528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9078786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85953393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434323000"/>
                    </a:ext>
                  </a:extLst>
                </a:gridCol>
              </a:tblGrid>
              <a:tr h="474939">
                <a:tc>
                  <a:txBody>
                    <a:bodyPr/>
                    <a:lstStyle/>
                    <a:p>
                      <a:pPr algn="ctr"/>
                      <a:r>
                        <a:rPr lang="cs-CZ" sz="1600" b="1" dirty="0">
                          <a:solidFill>
                            <a:schemeClr val="tx1"/>
                          </a:solidFill>
                        </a:rPr>
                        <a:t>Datum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b="1" dirty="0">
                          <a:solidFill>
                            <a:schemeClr val="tx1"/>
                          </a:solidFill>
                        </a:rPr>
                        <a:t>14. 12. 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b="1" dirty="0">
                          <a:solidFill>
                            <a:schemeClr val="tx1"/>
                          </a:solidFill>
                        </a:rPr>
                        <a:t>15. 12. 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b="1" dirty="0">
                          <a:solidFill>
                            <a:schemeClr val="tx1"/>
                          </a:solidFill>
                        </a:rPr>
                        <a:t>16. 12. 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b="1" dirty="0">
                          <a:solidFill>
                            <a:schemeClr val="tx1"/>
                          </a:solidFill>
                        </a:rPr>
                        <a:t>17. 12. 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b="1" dirty="0">
                          <a:solidFill>
                            <a:schemeClr val="tx1"/>
                          </a:solidFill>
                        </a:rPr>
                        <a:t>18. 12. 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b="1" dirty="0">
                          <a:solidFill>
                            <a:schemeClr val="tx1"/>
                          </a:solidFill>
                        </a:rPr>
                        <a:t>19. 12. 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b="1" dirty="0">
                          <a:solidFill>
                            <a:schemeClr val="tx1"/>
                          </a:solidFill>
                        </a:rPr>
                        <a:t>20. 12. 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749532"/>
                  </a:ext>
                </a:extLst>
              </a:tr>
              <a:tr h="367784">
                <a:tc>
                  <a:txBody>
                    <a:bodyPr/>
                    <a:lstStyle/>
                    <a:p>
                      <a:pPr algn="ctr"/>
                      <a:r>
                        <a:rPr lang="cs-CZ" sz="1600" b="1" dirty="0"/>
                        <a:t>Index rizika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982793"/>
                  </a:ext>
                </a:extLst>
              </a:tr>
            </a:tbl>
          </a:graphicData>
        </a:graphic>
      </p:graphicFrame>
      <p:graphicFrame>
        <p:nvGraphicFramePr>
          <p:cNvPr id="23" name="Chart 29">
            <a:extLst>
              <a:ext uri="{FF2B5EF4-FFF2-40B4-BE49-F238E27FC236}">
                <a16:creationId xmlns:a16="http://schemas.microsoft.com/office/drawing/2014/main" id="{A8C3AE76-066D-4CAF-ABC9-E935CB3309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7097520"/>
              </p:ext>
            </p:extLst>
          </p:nvPr>
        </p:nvGraphicFramePr>
        <p:xfrm>
          <a:off x="6210807" y="1735546"/>
          <a:ext cx="5685102" cy="3191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TextovéPole 23">
            <a:extLst>
              <a:ext uri="{FF2B5EF4-FFF2-40B4-BE49-F238E27FC236}">
                <a16:creationId xmlns:a16="http://schemas.microsoft.com/office/drawing/2014/main" id="{6DB46712-3957-4D7C-8F9B-4EF4FB3B02F7}"/>
              </a:ext>
            </a:extLst>
          </p:cNvPr>
          <p:cNvSpPr txBox="1"/>
          <p:nvPr/>
        </p:nvSpPr>
        <p:spPr>
          <a:xfrm>
            <a:off x="7460614" y="144854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Index pro ČR od 1. 10. 2020</a:t>
            </a:r>
          </a:p>
        </p:txBody>
      </p:sp>
    </p:spTree>
    <p:extLst>
      <p:ext uri="{BB962C8B-B14F-4D97-AF65-F5344CB8AC3E}">
        <p14:creationId xmlns:p14="http://schemas.microsoft.com/office/powerpoint/2010/main" val="451414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véPole 4"/>
          <p:cNvSpPr txBox="1"/>
          <p:nvPr/>
        </p:nvSpPr>
        <p:spPr>
          <a:xfrm>
            <a:off x="323961" y="44049"/>
            <a:ext cx="113442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Vývoj vybraných ukazatelů v čase: celá ČR </a:t>
            </a:r>
          </a:p>
        </p:txBody>
      </p:sp>
      <p:graphicFrame>
        <p:nvGraphicFramePr>
          <p:cNvPr id="6" name="Chart 4">
            <a:extLst>
              <a:ext uri="{FF2B5EF4-FFF2-40B4-BE49-F238E27FC236}">
                <a16:creationId xmlns:a16="http://schemas.microsoft.com/office/drawing/2014/main" id="{A78D454A-C7CC-47E0-A8F6-379EA3A0FF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7591664"/>
              </p:ext>
            </p:extLst>
          </p:nvPr>
        </p:nvGraphicFramePr>
        <p:xfrm>
          <a:off x="327640" y="964889"/>
          <a:ext cx="5816835" cy="2500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52670F4-8650-46FC-898E-EABBDA1C127F}"/>
              </a:ext>
            </a:extLst>
          </p:cNvPr>
          <p:cNvSpPr/>
          <p:nvPr/>
        </p:nvSpPr>
        <p:spPr>
          <a:xfrm>
            <a:off x="2167275" y="803460"/>
            <a:ext cx="3629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">
              <a:buClr>
                <a:srgbClr val="000000"/>
              </a:buClr>
              <a:buSzPts val="1000"/>
            </a:pPr>
            <a:r>
              <a:rPr lang="pl-PL" sz="1400" b="1" i="1" dirty="0">
                <a:solidFill>
                  <a:srgbClr val="0000CC"/>
                </a:solidFill>
                <a:latin typeface="Arial" panose="020B0604020202020204" pitchFamily="34" charset="0"/>
              </a:rPr>
              <a:t>14denní počty pozitivních na COVID-19 </a:t>
            </a:r>
          </a:p>
          <a:p>
            <a:pPr algn="r" fontAlgn="b">
              <a:buClr>
                <a:srgbClr val="000000"/>
              </a:buClr>
              <a:buSzPts val="1000"/>
            </a:pPr>
            <a:r>
              <a:rPr lang="pl-PL" sz="1400" b="1" i="1" dirty="0">
                <a:solidFill>
                  <a:srgbClr val="0000CC"/>
                </a:solidFill>
                <a:latin typeface="Arial" panose="020B0604020202020204" pitchFamily="34" charset="0"/>
              </a:rPr>
              <a:t>(na 100 000 obyvatel)</a:t>
            </a:r>
            <a:endParaRPr lang="cs-CZ" sz="1400" b="1" i="1" dirty="0">
              <a:solidFill>
                <a:srgbClr val="0000CC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8" name="Chart 14">
            <a:extLst>
              <a:ext uri="{FF2B5EF4-FFF2-40B4-BE49-F238E27FC236}">
                <a16:creationId xmlns:a16="http://schemas.microsoft.com/office/drawing/2014/main" id="{87AC9864-9EDF-48CC-B39E-C86B1DF6D2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445565"/>
              </p:ext>
            </p:extLst>
          </p:nvPr>
        </p:nvGraphicFramePr>
        <p:xfrm>
          <a:off x="6144475" y="964889"/>
          <a:ext cx="5816835" cy="2500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7">
            <a:extLst>
              <a:ext uri="{FF2B5EF4-FFF2-40B4-BE49-F238E27FC236}">
                <a16:creationId xmlns:a16="http://schemas.microsoft.com/office/drawing/2014/main" id="{E289F1C9-28BA-4BB8-9FE1-490F556A3301}"/>
              </a:ext>
            </a:extLst>
          </p:cNvPr>
          <p:cNvSpPr/>
          <p:nvPr/>
        </p:nvSpPr>
        <p:spPr>
          <a:xfrm>
            <a:off x="6670137" y="772985"/>
            <a:ext cx="52426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">
              <a:buClr>
                <a:srgbClr val="000000"/>
              </a:buClr>
              <a:buSzPts val="1000"/>
            </a:pPr>
            <a:r>
              <a:rPr lang="cs-CZ" sz="1400" b="1" i="1" dirty="0">
                <a:solidFill>
                  <a:srgbClr val="0000CC"/>
                </a:solidFill>
                <a:latin typeface="Arial" panose="020B0604020202020204" pitchFamily="34" charset="0"/>
              </a:rPr>
              <a:t>14denní počty pozitivních na COVID-19 ve věku 65+ </a:t>
            </a:r>
          </a:p>
          <a:p>
            <a:pPr algn="r" fontAlgn="b">
              <a:buClr>
                <a:srgbClr val="000000"/>
              </a:buClr>
              <a:buSzPts val="1000"/>
            </a:pPr>
            <a:r>
              <a:rPr lang="cs-CZ" sz="1400" b="1" i="1" dirty="0">
                <a:solidFill>
                  <a:srgbClr val="0000CC"/>
                </a:solidFill>
                <a:latin typeface="Arial" panose="020B0604020202020204" pitchFamily="34" charset="0"/>
              </a:rPr>
              <a:t>(na 100 000 obyvatel 65+)</a:t>
            </a:r>
          </a:p>
        </p:txBody>
      </p:sp>
      <p:graphicFrame>
        <p:nvGraphicFramePr>
          <p:cNvPr id="10" name="Chart 26">
            <a:extLst>
              <a:ext uri="{FF2B5EF4-FFF2-40B4-BE49-F238E27FC236}">
                <a16:creationId xmlns:a16="http://schemas.microsoft.com/office/drawing/2014/main" id="{15AEFE46-CE2C-4BEB-8BBC-8D2D9E6722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2944651"/>
              </p:ext>
            </p:extLst>
          </p:nvPr>
        </p:nvGraphicFramePr>
        <p:xfrm>
          <a:off x="327640" y="3828373"/>
          <a:ext cx="5816835" cy="2500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Rectangle 27">
            <a:extLst>
              <a:ext uri="{FF2B5EF4-FFF2-40B4-BE49-F238E27FC236}">
                <a16:creationId xmlns:a16="http://schemas.microsoft.com/office/drawing/2014/main" id="{2FECBDAA-6884-4638-8AF0-AF3D25944FB6}"/>
              </a:ext>
            </a:extLst>
          </p:cNvPr>
          <p:cNvSpPr/>
          <p:nvPr/>
        </p:nvSpPr>
        <p:spPr>
          <a:xfrm>
            <a:off x="907819" y="3747103"/>
            <a:ext cx="19906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>
              <a:buClr>
                <a:srgbClr val="000000"/>
              </a:buClr>
              <a:buSzPts val="1000"/>
            </a:pPr>
            <a:r>
              <a:rPr lang="cs-CZ" sz="1400" b="1" i="1" dirty="0">
                <a:solidFill>
                  <a:srgbClr val="0000CC"/>
                </a:solidFill>
                <a:latin typeface="Arial" panose="020B0604020202020204" pitchFamily="34" charset="0"/>
              </a:rPr>
              <a:t>Reprodukční číslo*</a:t>
            </a:r>
          </a:p>
        </p:txBody>
      </p:sp>
      <p:graphicFrame>
        <p:nvGraphicFramePr>
          <p:cNvPr id="12" name="Chart 28">
            <a:extLst>
              <a:ext uri="{FF2B5EF4-FFF2-40B4-BE49-F238E27FC236}">
                <a16:creationId xmlns:a16="http://schemas.microsoft.com/office/drawing/2014/main" id="{2F57785C-2948-4CFD-B800-B6BD4BED8D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4182691"/>
              </p:ext>
            </p:extLst>
          </p:nvPr>
        </p:nvGraphicFramePr>
        <p:xfrm>
          <a:off x="6144475" y="3828373"/>
          <a:ext cx="5816835" cy="2500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Rectangle 29">
            <a:extLst>
              <a:ext uri="{FF2B5EF4-FFF2-40B4-BE49-F238E27FC236}">
                <a16:creationId xmlns:a16="http://schemas.microsoft.com/office/drawing/2014/main" id="{9DC766FF-94B7-4399-B454-1C508CAA4414}"/>
              </a:ext>
            </a:extLst>
          </p:cNvPr>
          <p:cNvSpPr/>
          <p:nvPr/>
        </p:nvSpPr>
        <p:spPr>
          <a:xfrm>
            <a:off x="6718612" y="3702323"/>
            <a:ext cx="5242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>
              <a:buClr>
                <a:srgbClr val="000000"/>
              </a:buClr>
              <a:buSzPts val="1000"/>
            </a:pPr>
            <a:r>
              <a:rPr lang="cs-CZ" sz="1400" b="1" i="1" dirty="0">
                <a:solidFill>
                  <a:srgbClr val="0000CC"/>
                </a:solidFill>
                <a:latin typeface="Arial" panose="020B0604020202020204" pitchFamily="34" charset="0"/>
              </a:rPr>
              <a:t>Průměrná pozitivita testů za posledních 7 dní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D547B5C3-9C9D-4646-9142-57CBE7A9C7A2}"/>
              </a:ext>
            </a:extLst>
          </p:cNvPr>
          <p:cNvSpPr/>
          <p:nvPr/>
        </p:nvSpPr>
        <p:spPr>
          <a:xfrm>
            <a:off x="230690" y="6398293"/>
            <a:ext cx="11961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*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Představuje podíl sedmidenních oken, vzájemně posunutých o užívanou průměrnou délku sériového intervalu (5 dní). 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 DER HEIDEN, Matthias; HAMOUDA,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Osamah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Schätzung der aktuellen Entwicklung der SARS-CoV-2-Epidemie in Deutschland–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Nowcasting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Epid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Bull, 2020, 17: 10-15. 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521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aoblený obdélník 5">
            <a:extLst>
              <a:ext uri="{FF2B5EF4-FFF2-40B4-BE49-F238E27FC236}">
                <a16:creationId xmlns:a16="http://schemas.microsoft.com/office/drawing/2014/main" id="{6A43643D-2B4A-4245-8C6B-2E5B6E5C772D}"/>
              </a:ext>
            </a:extLst>
          </p:cNvPr>
          <p:cNvSpPr/>
          <p:nvPr/>
        </p:nvSpPr>
        <p:spPr>
          <a:xfrm>
            <a:off x="308970" y="119628"/>
            <a:ext cx="11642238" cy="6214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Denní podíl pozitivních záchytů z počtu provedených testů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647F5E49-37FA-435B-B204-921A330CA7EB}"/>
              </a:ext>
            </a:extLst>
          </p:cNvPr>
          <p:cNvSpPr/>
          <p:nvPr/>
        </p:nvSpPr>
        <p:spPr>
          <a:xfrm>
            <a:off x="243656" y="844210"/>
            <a:ext cx="99508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Podíl pozitivních záchytů kalkulovaný z denního počtu testů: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88572F16-9C30-46BB-B62C-C68EA3C1FC35}"/>
              </a:ext>
            </a:extLst>
          </p:cNvPr>
          <p:cNvSpPr txBox="1"/>
          <p:nvPr/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Podíl pozitivních případů v ČR</a:t>
            </a:r>
          </a:p>
        </p:txBody>
      </p:sp>
      <p:graphicFrame>
        <p:nvGraphicFramePr>
          <p:cNvPr id="6" name="Chart 4">
            <a:extLst>
              <a:ext uri="{FF2B5EF4-FFF2-40B4-BE49-F238E27FC236}">
                <a16:creationId xmlns:a16="http://schemas.microsoft.com/office/drawing/2014/main" id="{C6FB873D-C22E-4705-8CAB-FF87F35023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8479949"/>
              </p:ext>
            </p:extLst>
          </p:nvPr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FF2FB18F-C11B-4CD9-9916-3694AE90D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838471"/>
              </p:ext>
            </p:extLst>
          </p:nvPr>
        </p:nvGraphicFramePr>
        <p:xfrm>
          <a:off x="1529735" y="1655678"/>
          <a:ext cx="3153360" cy="2557451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57876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 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5787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13.12.2020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4832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14.12.2020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4832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15.12.2020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4832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16.12.2020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4832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17.12.2020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25.5%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4832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18.12.2020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24.6%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4832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19.12.2020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4832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Průměrný podíl za posledních 7 dní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176E5C02-3D11-4EFE-996A-2DCA74E51524}"/>
              </a:ext>
            </a:extLst>
          </p:cNvPr>
          <p:cNvSpPr/>
          <p:nvPr/>
        </p:nvSpPr>
        <p:spPr>
          <a:xfrm>
            <a:off x="1529735" y="4213129"/>
            <a:ext cx="35464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*Stav po aktualizaci dat za předchozí den.</a:t>
            </a:r>
          </a:p>
        </p:txBody>
      </p:sp>
    </p:spTree>
    <p:extLst>
      <p:ext uri="{BB962C8B-B14F-4D97-AF65-F5344CB8AC3E}">
        <p14:creationId xmlns:p14="http://schemas.microsoft.com/office/powerpoint/2010/main" val="496405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Rozdíly mezi kraji 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751E5B83-42C3-4BF0-87FA-2D6E0B297A9B}"/>
              </a:ext>
            </a:extLst>
          </p:cNvPr>
          <p:cNvSpPr/>
          <p:nvPr/>
        </p:nvSpPr>
        <p:spPr>
          <a:xfrm>
            <a:off x="412709" y="834574"/>
            <a:ext cx="1124226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cs-CZ" sz="2600" b="1" dirty="0">
                <a:solidFill>
                  <a:srgbClr val="000000"/>
                </a:solidFill>
                <a:latin typeface="Calibri" panose="020F0502020204030204" pitchFamily="34" charset="0"/>
              </a:rPr>
              <a:t>Nejvyšší nárůst rizika pozorujeme v Praze – důsledek nárůstu 7denní průměr podílu pozitivních testů. Nejvyšší počty nově diagnostikovaných ze všech krajů v přepočtu na 100tis. obyvatel má Moravskoslezský kraj.</a:t>
            </a:r>
            <a:endParaRPr lang="de-DE" sz="26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Šipka dolů 2"/>
          <p:cNvSpPr/>
          <p:nvPr/>
        </p:nvSpPr>
        <p:spPr>
          <a:xfrm>
            <a:off x="5366243" y="3318627"/>
            <a:ext cx="1099849" cy="10120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5763AD85-A9DD-4B15-9309-8912CFF097A5}"/>
              </a:ext>
            </a:extLst>
          </p:cNvPr>
          <p:cNvSpPr/>
          <p:nvPr/>
        </p:nvSpPr>
        <p:spPr>
          <a:xfrm>
            <a:off x="425722" y="4827758"/>
            <a:ext cx="1100691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2600" b="1" dirty="0">
                <a:solidFill>
                  <a:srgbClr val="000000"/>
                </a:solidFill>
                <a:latin typeface="Calibri" panose="020F0502020204030204" pitchFamily="34" charset="0"/>
              </a:rPr>
              <a:t>Ve 2 krajích pozorujeme nárůst rizika, u 2 krajů došlo k poklesu indexu rizika.</a:t>
            </a:r>
            <a:endParaRPr lang="de-DE" sz="26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255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ulka 13">
            <a:extLst>
              <a:ext uri="{FF2B5EF4-FFF2-40B4-BE49-F238E27FC236}">
                <a16:creationId xmlns:a16="http://schemas.microsoft.com/office/drawing/2014/main" id="{A83A47E5-A080-45D5-BD84-46AF9D41460B}"/>
              </a:ext>
            </a:extLst>
          </p:cNvPr>
          <p:cNvGraphicFramePr>
            <a:graphicFrameLocks noGrp="1"/>
          </p:cNvGraphicFramePr>
          <p:nvPr/>
        </p:nvGraphicFramePr>
        <p:xfrm>
          <a:off x="0" y="576002"/>
          <a:ext cx="12192000" cy="5868342"/>
        </p:xfrm>
        <a:graphic>
          <a:graphicData uri="http://schemas.openxmlformats.org/drawingml/2006/table">
            <a:tbl>
              <a:tblPr/>
              <a:tblGrid>
                <a:gridCol w="6096000">
                  <a:extLst>
                    <a:ext uri="{9D8B030D-6E8A-4147-A177-3AD203B41FA5}">
                      <a16:colId xmlns:a16="http://schemas.microsoft.com/office/drawing/2014/main" val="2423335194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4263559170"/>
                    </a:ext>
                  </a:extLst>
                </a:gridCol>
              </a:tblGrid>
              <a:tr h="1956114"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cs-CZ" b="1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0757725"/>
                  </a:ext>
                </a:extLst>
              </a:tr>
              <a:tr h="1956114"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8781644"/>
                  </a:ext>
                </a:extLst>
              </a:tr>
              <a:tr h="1956114"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124244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371768" cy="576000"/>
          </a:xfrm>
        </p:spPr>
        <p:txBody>
          <a:bodyPr/>
          <a:lstStyle/>
          <a:p>
            <a:r>
              <a:rPr lang="cs-CZ" dirty="0"/>
              <a:t>Komponenty indexu rizika a srovnání regionů</a:t>
            </a:r>
          </a:p>
        </p:txBody>
      </p:sp>
      <p:graphicFrame>
        <p:nvGraphicFramePr>
          <p:cNvPr id="28" name="Chart 4">
            <a:extLst>
              <a:ext uri="{FF2B5EF4-FFF2-40B4-BE49-F238E27FC236}">
                <a16:creationId xmlns:a16="http://schemas.microsoft.com/office/drawing/2014/main" id="{A29793DC-96B4-4362-A02A-EB89933F20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1203661"/>
              </p:ext>
            </p:extLst>
          </p:nvPr>
        </p:nvGraphicFramePr>
        <p:xfrm>
          <a:off x="710215" y="1409681"/>
          <a:ext cx="4721483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" name="Chart 4">
            <a:extLst>
              <a:ext uri="{FF2B5EF4-FFF2-40B4-BE49-F238E27FC236}">
                <a16:creationId xmlns:a16="http://schemas.microsoft.com/office/drawing/2014/main" id="{A84C3FE0-5E35-48DD-A91F-6FEC927515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3728022"/>
              </p:ext>
            </p:extLst>
          </p:nvPr>
        </p:nvGraphicFramePr>
        <p:xfrm>
          <a:off x="710215" y="4131385"/>
          <a:ext cx="4721483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0" name="Chart 4">
            <a:extLst>
              <a:ext uri="{FF2B5EF4-FFF2-40B4-BE49-F238E27FC236}">
                <a16:creationId xmlns:a16="http://schemas.microsoft.com/office/drawing/2014/main" id="{636FCCAC-49F9-4B81-8A68-083BB92511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103165"/>
              </p:ext>
            </p:extLst>
          </p:nvPr>
        </p:nvGraphicFramePr>
        <p:xfrm>
          <a:off x="6801861" y="1363606"/>
          <a:ext cx="4721483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3" name="TextovéPole 32">
            <a:extLst>
              <a:ext uri="{FF2B5EF4-FFF2-40B4-BE49-F238E27FC236}">
                <a16:creationId xmlns:a16="http://schemas.microsoft.com/office/drawing/2014/main" id="{C3091A6C-77B4-4808-A4A5-D1DD2C586921}"/>
              </a:ext>
            </a:extLst>
          </p:cNvPr>
          <p:cNvSpPr txBox="1"/>
          <p:nvPr/>
        </p:nvSpPr>
        <p:spPr>
          <a:xfrm>
            <a:off x="1249438" y="856237"/>
            <a:ext cx="3569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14denní incidence na 100 tis. obyv.</a:t>
            </a: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A91ECD4A-599C-40EF-8570-DF982A20C5D2}"/>
              </a:ext>
            </a:extLst>
          </p:cNvPr>
          <p:cNvSpPr txBox="1"/>
          <p:nvPr/>
        </p:nvSpPr>
        <p:spPr>
          <a:xfrm>
            <a:off x="7092242" y="861005"/>
            <a:ext cx="4431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14denní incidence 65+ na 100 tis. obyv. dle věku</a:t>
            </a:r>
          </a:p>
        </p:txBody>
      </p: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92F3C08F-EB61-4ED4-94EA-BE5F37EB0087}"/>
              </a:ext>
            </a:extLst>
          </p:cNvPr>
          <p:cNvSpPr txBox="1"/>
          <p:nvPr/>
        </p:nvSpPr>
        <p:spPr>
          <a:xfrm>
            <a:off x="956830" y="3639258"/>
            <a:ext cx="4337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Zjednodušené reprodukční číslo*</a:t>
            </a:r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8588BCD0-22EA-40E4-AE53-938AF3B46ECA}"/>
              </a:ext>
            </a:extLst>
          </p:cNvPr>
          <p:cNvSpPr txBox="1"/>
          <p:nvPr/>
        </p:nvSpPr>
        <p:spPr>
          <a:xfrm>
            <a:off x="6874085" y="3636085"/>
            <a:ext cx="510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7denní průměr podílu pozitivních testů</a:t>
            </a:r>
          </a:p>
        </p:txBody>
      </p:sp>
      <p:graphicFrame>
        <p:nvGraphicFramePr>
          <p:cNvPr id="39" name="Chart 4">
            <a:extLst>
              <a:ext uri="{FF2B5EF4-FFF2-40B4-BE49-F238E27FC236}">
                <a16:creationId xmlns:a16="http://schemas.microsoft.com/office/drawing/2014/main" id="{63772AC2-A75D-4F2C-A48D-FF6D6A9014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7284006"/>
              </p:ext>
            </p:extLst>
          </p:nvPr>
        </p:nvGraphicFramePr>
        <p:xfrm>
          <a:off x="6801861" y="4131385"/>
          <a:ext cx="4721483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6" name="Rectangle 8">
            <a:extLst>
              <a:ext uri="{FF2B5EF4-FFF2-40B4-BE49-F238E27FC236}">
                <a16:creationId xmlns:a16="http://schemas.microsoft.com/office/drawing/2014/main" id="{7059A727-0557-41EA-84FC-355795BBCF60}"/>
              </a:ext>
            </a:extLst>
          </p:cNvPr>
          <p:cNvSpPr/>
          <p:nvPr/>
        </p:nvSpPr>
        <p:spPr>
          <a:xfrm>
            <a:off x="230690" y="6177604"/>
            <a:ext cx="119613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*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Představuje podíl sedmidenních oken, vzájemně posunutých o užívanou průměrnou délku sériového intervalu (5 dní). 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 DER HEIDEN, Matthias; HAMOUDA, </a:t>
            </a:r>
            <a:r>
              <a:rPr kumimoji="0" lang="de-DE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Osamah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Schätzung der aktuellen Entwicklung der SARS-CoV-2-Epidemie in Deutschland–</a:t>
            </a:r>
            <a:r>
              <a:rPr kumimoji="0" lang="de-DE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Nowcasting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</a:t>
            </a:r>
            <a:r>
              <a:rPr kumimoji="0" lang="de-DE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Epid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Bull, 2020, 17: 10-15. 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7" name="TextovéPole 10">
            <a:extLst>
              <a:ext uri="{FF2B5EF4-FFF2-40B4-BE49-F238E27FC236}">
                <a16:creationId xmlns:a16="http://schemas.microsoft.com/office/drawing/2014/main" id="{730A5422-AF17-4627-AFF4-96F07448C38D}"/>
              </a:ext>
            </a:extLst>
          </p:cNvPr>
          <p:cNvSpPr txBox="1"/>
          <p:nvPr/>
        </p:nvSpPr>
        <p:spPr>
          <a:xfrm rot="16200000">
            <a:off x="-857489" y="1954818"/>
            <a:ext cx="2607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Nové případy za uplynu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</a:t>
            </a:r>
            <a:r>
              <a:rPr kumimoji="0" lang="cs-CZ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ých</a:t>
            </a: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 dní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/ 100 000 </a:t>
            </a: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obyv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Rectangle 30">
            <a:extLst>
              <a:ext uri="{FF2B5EF4-FFF2-40B4-BE49-F238E27FC236}">
                <a16:creationId xmlns:a16="http://schemas.microsoft.com/office/drawing/2014/main" id="{10E6E1A1-8D2A-444D-A85C-0A583F4BDAF6}"/>
              </a:ext>
            </a:extLst>
          </p:cNvPr>
          <p:cNvSpPr/>
          <p:nvPr/>
        </p:nvSpPr>
        <p:spPr>
          <a:xfrm rot="16200000">
            <a:off x="-495630" y="4774177"/>
            <a:ext cx="1883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Zjednodušené reprodukční číslo*</a:t>
            </a:r>
          </a:p>
        </p:txBody>
      </p:sp>
      <p:sp>
        <p:nvSpPr>
          <p:cNvPr id="49" name="TextovéPole 10">
            <a:extLst>
              <a:ext uri="{FF2B5EF4-FFF2-40B4-BE49-F238E27FC236}">
                <a16:creationId xmlns:a16="http://schemas.microsoft.com/office/drawing/2014/main" id="{0AB9F18D-A09B-4184-9CF5-2612C524739F}"/>
              </a:ext>
            </a:extLst>
          </p:cNvPr>
          <p:cNvSpPr txBox="1"/>
          <p:nvPr/>
        </p:nvSpPr>
        <p:spPr>
          <a:xfrm rot="16200000">
            <a:off x="5258109" y="1944417"/>
            <a:ext cx="2607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Nové případy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65+</a:t>
            </a: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za uplynu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</a:t>
            </a:r>
            <a:r>
              <a:rPr kumimoji="0" lang="cs-CZ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ých</a:t>
            </a: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 dní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/ 100 000 </a:t>
            </a: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obyv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0" name="TextovéPole 10">
            <a:extLst>
              <a:ext uri="{FF2B5EF4-FFF2-40B4-BE49-F238E27FC236}">
                <a16:creationId xmlns:a16="http://schemas.microsoft.com/office/drawing/2014/main" id="{F044F1E9-E247-4EEB-9DBE-4DDEA45417E3}"/>
              </a:ext>
            </a:extLst>
          </p:cNvPr>
          <p:cNvSpPr txBox="1"/>
          <p:nvPr/>
        </p:nvSpPr>
        <p:spPr>
          <a:xfrm rot="16200000">
            <a:off x="5526432" y="4648904"/>
            <a:ext cx="2070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Časový vývoj pozitivity testů za uplynulých 7 dní</a:t>
            </a:r>
          </a:p>
        </p:txBody>
      </p:sp>
    </p:spTree>
    <p:extLst>
      <p:ext uri="{BB962C8B-B14F-4D97-AF65-F5344CB8AC3E}">
        <p14:creationId xmlns:p14="http://schemas.microsoft.com/office/powerpoint/2010/main" val="3580474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371768" cy="576000"/>
          </a:xfrm>
        </p:spPr>
        <p:txBody>
          <a:bodyPr/>
          <a:lstStyle/>
          <a:p>
            <a:r>
              <a:rPr lang="cs-CZ" dirty="0"/>
              <a:t>Komponenty indexu rizika a srovnání regionů mezi 18. 12. – 20. 12. 2020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9CC739E9-706D-413F-AD85-060B457A7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607418"/>
              </p:ext>
            </p:extLst>
          </p:nvPr>
        </p:nvGraphicFramePr>
        <p:xfrm>
          <a:off x="246002" y="980947"/>
          <a:ext cx="11699994" cy="92326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32349">
                  <a:extLst>
                    <a:ext uri="{9D8B030D-6E8A-4147-A177-3AD203B41FA5}">
                      <a16:colId xmlns:a16="http://schemas.microsoft.com/office/drawing/2014/main" val="240523453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2600394078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3053047398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3196907142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4172403452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3475416374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1736358073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1657016550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3439446041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2448714892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2044535483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2621931762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189759365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1076780986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1889615408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612472090"/>
                    </a:ext>
                  </a:extLst>
                </a:gridCol>
              </a:tblGrid>
              <a:tr h="230816"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  <a:latin typeface="+mn-lt"/>
                        </a:rPr>
                        <a:t>HMP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  <a:latin typeface="+mn-lt"/>
                        </a:rPr>
                        <a:t>STC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  <a:latin typeface="+mn-lt"/>
                        </a:rPr>
                        <a:t>JHC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  <a:latin typeface="+mn-lt"/>
                        </a:rPr>
                        <a:t>PLK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  <a:latin typeface="+mn-lt"/>
                        </a:rPr>
                        <a:t>KVK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  <a:latin typeface="+mn-lt"/>
                        </a:rPr>
                        <a:t>ULK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  <a:latin typeface="+mn-lt"/>
                        </a:rPr>
                        <a:t>LBK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  <a:latin typeface="+mn-lt"/>
                        </a:rPr>
                        <a:t>HKK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  <a:latin typeface="+mn-lt"/>
                        </a:rPr>
                        <a:t>PAK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  <a:latin typeface="+mn-lt"/>
                        </a:rPr>
                        <a:t>VYS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  <a:latin typeface="+mn-lt"/>
                        </a:rPr>
                        <a:t>JMK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  <a:latin typeface="+mn-lt"/>
                        </a:rPr>
                        <a:t>OLK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  <a:latin typeface="+mn-lt"/>
                        </a:rPr>
                        <a:t>ZLK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  <a:latin typeface="+mn-lt"/>
                        </a:rPr>
                        <a:t>MSK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441946"/>
                  </a:ext>
                </a:extLst>
              </a:tr>
              <a:tr h="23081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  <a:latin typeface="+mn-lt"/>
                        </a:rPr>
                        <a:t>18.12.2020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3641278"/>
                  </a:ext>
                </a:extLst>
              </a:tr>
              <a:tr h="23081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  <a:latin typeface="+mn-lt"/>
                        </a:rPr>
                        <a:t>19.12.2020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4829347"/>
                  </a:ext>
                </a:extLst>
              </a:tr>
              <a:tr h="23081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  <a:latin typeface="+mn-lt"/>
                        </a:rPr>
                        <a:t>20.12.2020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4834168"/>
                  </a:ext>
                </a:extLst>
              </a:tr>
            </a:tbl>
          </a:graphicData>
        </a:graphic>
      </p:graphicFrame>
      <p:sp>
        <p:nvSpPr>
          <p:cNvPr id="9" name="TextovéPole 8">
            <a:extLst>
              <a:ext uri="{FF2B5EF4-FFF2-40B4-BE49-F238E27FC236}">
                <a16:creationId xmlns:a16="http://schemas.microsoft.com/office/drawing/2014/main" id="{6CA4B632-3BD3-4A2D-86EF-E6768AF7EA7F}"/>
              </a:ext>
            </a:extLst>
          </p:cNvPr>
          <p:cNvSpPr txBox="1"/>
          <p:nvPr/>
        </p:nvSpPr>
        <p:spPr>
          <a:xfrm>
            <a:off x="230690" y="612182"/>
            <a:ext cx="890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b="1" dirty="0">
                <a:solidFill>
                  <a:srgbClr val="000000"/>
                </a:solidFill>
              </a:rPr>
              <a:t>14denní incidence = nové případy za uplynu</a:t>
            </a:r>
            <a:r>
              <a:rPr lang="en-US" b="1" dirty="0">
                <a:solidFill>
                  <a:srgbClr val="000000"/>
                </a:solidFill>
              </a:rPr>
              <a:t>l</a:t>
            </a:r>
            <a:r>
              <a:rPr lang="cs-CZ" b="1" dirty="0" err="1">
                <a:solidFill>
                  <a:srgbClr val="000000"/>
                </a:solidFill>
              </a:rPr>
              <a:t>ých</a:t>
            </a:r>
            <a:r>
              <a:rPr lang="cs-CZ" b="1" dirty="0">
                <a:solidFill>
                  <a:srgbClr val="000000"/>
                </a:solidFill>
              </a:rPr>
              <a:t> 14 dní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cs-CZ" b="1" dirty="0">
                <a:solidFill>
                  <a:srgbClr val="000000"/>
                </a:solidFill>
              </a:rPr>
              <a:t>na</a:t>
            </a:r>
            <a:r>
              <a:rPr lang="en-US" b="1" dirty="0">
                <a:solidFill>
                  <a:srgbClr val="000000"/>
                </a:solidFill>
              </a:rPr>
              <a:t> 100 000 </a:t>
            </a:r>
            <a:r>
              <a:rPr lang="en-US" b="1" dirty="0" err="1">
                <a:solidFill>
                  <a:srgbClr val="000000"/>
                </a:solidFill>
              </a:rPr>
              <a:t>obyv</a:t>
            </a:r>
            <a:r>
              <a:rPr lang="en-US" b="1" dirty="0">
                <a:solidFill>
                  <a:srgbClr val="000000"/>
                </a:solidFill>
              </a:rPr>
              <a:t>.</a:t>
            </a:r>
            <a:endParaRPr lang="cs-CZ" b="1" dirty="0">
              <a:solidFill>
                <a:srgbClr val="000000"/>
              </a:solidFill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D55F6440-DBCB-4168-976D-E2BDE9A1E58C}"/>
              </a:ext>
            </a:extLst>
          </p:cNvPr>
          <p:cNvSpPr/>
          <p:nvPr/>
        </p:nvSpPr>
        <p:spPr>
          <a:xfrm>
            <a:off x="230690" y="6337862"/>
            <a:ext cx="119613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*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Představuje podíl sedmidenních oken, vzájemně posunutých o užívanou průměrnou délku sériového intervalu (5 dní). 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 DER HEIDEN, Matthias; HAMOUDA, </a:t>
            </a:r>
            <a:r>
              <a:rPr kumimoji="0" lang="de-DE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Osamah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Schätzung der aktuellen Entwicklung der SARS-CoV-2-Epidemie in Deutschland–</a:t>
            </a:r>
            <a:r>
              <a:rPr kumimoji="0" lang="de-DE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Nowcasting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</a:t>
            </a:r>
            <a:r>
              <a:rPr kumimoji="0" lang="de-DE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Epid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Bull, 2020, 17: 10-15. 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163DE1F6-4BF9-4933-80D9-7FF45497A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098115"/>
              </p:ext>
            </p:extLst>
          </p:nvPr>
        </p:nvGraphicFramePr>
        <p:xfrm>
          <a:off x="230690" y="2431336"/>
          <a:ext cx="11699994" cy="923264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932349">
                  <a:extLst>
                    <a:ext uri="{9D8B030D-6E8A-4147-A177-3AD203B41FA5}">
                      <a16:colId xmlns:a16="http://schemas.microsoft.com/office/drawing/2014/main" val="240523453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2600394078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3053047398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3196907142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4172403452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3475416374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1736358073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1657016550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3439446041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2448714892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2044535483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2621931762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189759365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1076780986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1889615408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612472090"/>
                    </a:ext>
                  </a:extLst>
                </a:gridCol>
              </a:tblGrid>
              <a:tr h="230816"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</a:rPr>
                        <a:t>HMP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</a:rPr>
                        <a:t>STC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</a:rPr>
                        <a:t>JHC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</a:rPr>
                        <a:t>PLK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</a:rPr>
                        <a:t>KVK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</a:rPr>
                        <a:t>ULK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</a:rPr>
                        <a:t>LBK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</a:rPr>
                        <a:t>HKK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</a:rPr>
                        <a:t>PAK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</a:rPr>
                        <a:t>VYS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</a:rPr>
                        <a:t>JMK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</a:rPr>
                        <a:t>OLK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</a:rPr>
                        <a:t>ZLK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</a:rPr>
                        <a:t>MSK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</a:rPr>
                        <a:t>ČR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441946"/>
                  </a:ext>
                </a:extLst>
              </a:tr>
              <a:tr h="23081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  <a:latin typeface="+mn-lt"/>
                        </a:rPr>
                        <a:t>18.12.2020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3641278"/>
                  </a:ext>
                </a:extLst>
              </a:tr>
              <a:tr h="23081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  <a:latin typeface="+mn-lt"/>
                        </a:rPr>
                        <a:t>19.12.2020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4829347"/>
                  </a:ext>
                </a:extLst>
              </a:tr>
              <a:tr h="23081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  <a:latin typeface="+mn-lt"/>
                        </a:rPr>
                        <a:t>20.12.2020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4834168"/>
                  </a:ext>
                </a:extLst>
              </a:tr>
            </a:tbl>
          </a:graphicData>
        </a:graphic>
      </p:graphicFrame>
      <p:sp>
        <p:nvSpPr>
          <p:cNvPr id="12" name="TextovéPole 11">
            <a:extLst>
              <a:ext uri="{FF2B5EF4-FFF2-40B4-BE49-F238E27FC236}">
                <a16:creationId xmlns:a16="http://schemas.microsoft.com/office/drawing/2014/main" id="{AF8A07C7-412E-48E1-8EAE-4925505F1BA8}"/>
              </a:ext>
            </a:extLst>
          </p:cNvPr>
          <p:cNvSpPr txBox="1"/>
          <p:nvPr/>
        </p:nvSpPr>
        <p:spPr>
          <a:xfrm>
            <a:off x="215378" y="2068856"/>
            <a:ext cx="941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b="1" dirty="0">
                <a:solidFill>
                  <a:srgbClr val="000000"/>
                </a:solidFill>
              </a:rPr>
              <a:t>14denní incidence 65+ = nové případy 65+ za uplynu</a:t>
            </a:r>
            <a:r>
              <a:rPr lang="en-US" b="1" dirty="0">
                <a:solidFill>
                  <a:srgbClr val="000000"/>
                </a:solidFill>
              </a:rPr>
              <a:t>l</a:t>
            </a:r>
            <a:r>
              <a:rPr lang="cs-CZ" b="1" dirty="0" err="1">
                <a:solidFill>
                  <a:srgbClr val="000000"/>
                </a:solidFill>
              </a:rPr>
              <a:t>ých</a:t>
            </a:r>
            <a:r>
              <a:rPr lang="cs-CZ" b="1" dirty="0">
                <a:solidFill>
                  <a:srgbClr val="000000"/>
                </a:solidFill>
              </a:rPr>
              <a:t> 14 dní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cs-CZ" b="1" dirty="0">
                <a:solidFill>
                  <a:srgbClr val="000000"/>
                </a:solidFill>
              </a:rPr>
              <a:t>na</a:t>
            </a:r>
            <a:r>
              <a:rPr lang="en-US" b="1" dirty="0">
                <a:solidFill>
                  <a:srgbClr val="000000"/>
                </a:solidFill>
              </a:rPr>
              <a:t> 100 000 </a:t>
            </a:r>
            <a:r>
              <a:rPr lang="en-US" b="1" dirty="0" err="1">
                <a:solidFill>
                  <a:srgbClr val="000000"/>
                </a:solidFill>
              </a:rPr>
              <a:t>obyv</a:t>
            </a:r>
            <a:r>
              <a:rPr lang="en-US" b="1" dirty="0">
                <a:solidFill>
                  <a:srgbClr val="000000"/>
                </a:solidFill>
              </a:rPr>
              <a:t>.</a:t>
            </a:r>
            <a:endParaRPr lang="cs-CZ" b="1" dirty="0">
              <a:solidFill>
                <a:srgbClr val="000000"/>
              </a:solidFill>
            </a:endParaRP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6A8C2B07-98F1-4EA2-ACC6-51E26FD58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678252"/>
              </p:ext>
            </p:extLst>
          </p:nvPr>
        </p:nvGraphicFramePr>
        <p:xfrm>
          <a:off x="230690" y="3881725"/>
          <a:ext cx="11699994" cy="923264"/>
        </p:xfrm>
        <a:graphic>
          <a:graphicData uri="http://schemas.openxmlformats.org/drawingml/2006/table">
            <a:tbl>
              <a:tblPr firstRow="1" firstCol="1">
                <a:tableStyleId>{F5AB1C69-6EDB-4FF4-983F-18BD219EF322}</a:tableStyleId>
              </a:tblPr>
              <a:tblGrid>
                <a:gridCol w="932349">
                  <a:extLst>
                    <a:ext uri="{9D8B030D-6E8A-4147-A177-3AD203B41FA5}">
                      <a16:colId xmlns:a16="http://schemas.microsoft.com/office/drawing/2014/main" val="240523453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2600394078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3053047398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3196907142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4172403452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3475416374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1736358073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1657016550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3439446041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2448714892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2044535483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2621931762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189759365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1076780986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1889615408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612472090"/>
                    </a:ext>
                  </a:extLst>
                </a:gridCol>
              </a:tblGrid>
              <a:tr h="230816"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</a:rPr>
                        <a:t>HMP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</a:rPr>
                        <a:t>STC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</a:rPr>
                        <a:t>JHC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</a:rPr>
                        <a:t>PLK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</a:rPr>
                        <a:t>KVK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</a:rPr>
                        <a:t>ULK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</a:rPr>
                        <a:t>LBK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</a:rPr>
                        <a:t>HKK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</a:rPr>
                        <a:t>PAK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</a:rPr>
                        <a:t>VYS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</a:rPr>
                        <a:t>JMK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</a:rPr>
                        <a:t>OLK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</a:rPr>
                        <a:t>ZLK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>
                          <a:effectLst/>
                        </a:rPr>
                        <a:t>MSK</a:t>
                      </a:r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</a:rPr>
                        <a:t>ČR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441946"/>
                  </a:ext>
                </a:extLst>
              </a:tr>
              <a:tr h="23081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  <a:latin typeface="+mn-lt"/>
                        </a:rPr>
                        <a:t>18.12.2020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3641278"/>
                  </a:ext>
                </a:extLst>
              </a:tr>
              <a:tr h="23081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  <a:latin typeface="+mn-lt"/>
                        </a:rPr>
                        <a:t>19.12.2020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4829347"/>
                  </a:ext>
                </a:extLst>
              </a:tr>
              <a:tr h="23081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  <a:latin typeface="+mn-lt"/>
                        </a:rPr>
                        <a:t>20.12.2020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4834168"/>
                  </a:ext>
                </a:extLst>
              </a:tr>
            </a:tbl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DA8EB724-DF69-46DB-9978-278A9720A655}"/>
              </a:ext>
            </a:extLst>
          </p:cNvPr>
          <p:cNvSpPr txBox="1"/>
          <p:nvPr/>
        </p:nvSpPr>
        <p:spPr>
          <a:xfrm>
            <a:off x="215378" y="3525530"/>
            <a:ext cx="890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b="1" dirty="0">
                <a:solidFill>
                  <a:srgbClr val="000000"/>
                </a:solidFill>
              </a:rPr>
              <a:t>Zjednodušené reprodukční číslo*</a:t>
            </a:r>
          </a:p>
        </p:txBody>
      </p:sp>
      <p:graphicFrame>
        <p:nvGraphicFramePr>
          <p:cNvPr id="16" name="Tabulka 15">
            <a:extLst>
              <a:ext uri="{FF2B5EF4-FFF2-40B4-BE49-F238E27FC236}">
                <a16:creationId xmlns:a16="http://schemas.microsoft.com/office/drawing/2014/main" id="{B503DCA7-A835-4B4A-94C7-D87BBC7B9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97147"/>
              </p:ext>
            </p:extLst>
          </p:nvPr>
        </p:nvGraphicFramePr>
        <p:xfrm>
          <a:off x="215378" y="5332115"/>
          <a:ext cx="11699994" cy="923264"/>
        </p:xfrm>
        <a:graphic>
          <a:graphicData uri="http://schemas.openxmlformats.org/drawingml/2006/table">
            <a:tbl>
              <a:tblPr firstRow="1" firstCol="1">
                <a:tableStyleId>{00A15C55-8517-42AA-B614-E9B94910E393}</a:tableStyleId>
              </a:tblPr>
              <a:tblGrid>
                <a:gridCol w="932349">
                  <a:extLst>
                    <a:ext uri="{9D8B030D-6E8A-4147-A177-3AD203B41FA5}">
                      <a16:colId xmlns:a16="http://schemas.microsoft.com/office/drawing/2014/main" val="240523453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2600394078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3053047398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3196907142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4172403452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3475416374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1736358073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1657016550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3439446041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2448714892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2044535483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2621931762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189759365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1076780986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1889615408"/>
                    </a:ext>
                  </a:extLst>
                </a:gridCol>
                <a:gridCol w="717843">
                  <a:extLst>
                    <a:ext uri="{9D8B030D-6E8A-4147-A177-3AD203B41FA5}">
                      <a16:colId xmlns:a16="http://schemas.microsoft.com/office/drawing/2014/main" val="612472090"/>
                    </a:ext>
                  </a:extLst>
                </a:gridCol>
              </a:tblGrid>
              <a:tr h="230816"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</a:rPr>
                        <a:t>HMP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</a:rPr>
                        <a:t>STC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</a:rPr>
                        <a:t>JHC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</a:rPr>
                        <a:t>PLK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</a:rPr>
                        <a:t>KVK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</a:rPr>
                        <a:t>ULK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</a:rPr>
                        <a:t>LBK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</a:rPr>
                        <a:t>HKK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</a:rPr>
                        <a:t>PAK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</a:rPr>
                        <a:t>VYS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</a:rPr>
                        <a:t>JMK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</a:rPr>
                        <a:t>OLK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</a:rPr>
                        <a:t>ZLK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</a:rPr>
                        <a:t>MSK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</a:rPr>
                        <a:t>ČR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41946"/>
                  </a:ext>
                </a:extLst>
              </a:tr>
              <a:tr h="23081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  <a:latin typeface="+mn-lt"/>
                        </a:rPr>
                        <a:t>18.12.2020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22.9%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24.9%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25.1%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28.8%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27.0%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28.3%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29.8%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30.9%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23.4%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3641278"/>
                  </a:ext>
                </a:extLst>
              </a:tr>
              <a:tr h="23081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  <a:latin typeface="+mn-lt"/>
                        </a:rPr>
                        <a:t>19.12.2020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23.2%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25.8%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27.2%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29.4%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29.3%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29.5%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25.4%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29.4%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31.2%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28.4%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24.2%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4829347"/>
                  </a:ext>
                </a:extLst>
              </a:tr>
              <a:tr h="23081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u="none" strike="noStrike" dirty="0">
                          <a:effectLst/>
                          <a:latin typeface="+mn-lt"/>
                        </a:rPr>
                        <a:t>20.12.2020</a:t>
                      </a:r>
                      <a:endParaRPr lang="cs-CZ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23.7%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24.4%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25.9%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29.2%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29.5%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27.4%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30.1%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27.4%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30.6%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25.4%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30.7%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31.6%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29.1%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4834168"/>
                  </a:ext>
                </a:extLst>
              </a:tr>
            </a:tbl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2B2EB598-6AD3-49DA-B915-15B5D316E057}"/>
              </a:ext>
            </a:extLst>
          </p:cNvPr>
          <p:cNvSpPr txBox="1"/>
          <p:nvPr/>
        </p:nvSpPr>
        <p:spPr>
          <a:xfrm>
            <a:off x="200066" y="4982204"/>
            <a:ext cx="890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b="1" dirty="0">
                <a:solidFill>
                  <a:srgbClr val="000000"/>
                </a:solidFill>
              </a:rPr>
              <a:t>7denní průměr podílu pozitivních testů</a:t>
            </a:r>
          </a:p>
        </p:txBody>
      </p:sp>
    </p:spTree>
    <p:extLst>
      <p:ext uri="{BB962C8B-B14F-4D97-AF65-F5344CB8AC3E}">
        <p14:creationId xmlns:p14="http://schemas.microsoft.com/office/powerpoint/2010/main" val="3993932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03849E-6675-4B97-AEDB-DDB6D928D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87643" cy="576000"/>
          </a:xfrm>
        </p:spPr>
        <p:txBody>
          <a:bodyPr/>
          <a:lstStyle/>
          <a:p>
            <a:r>
              <a:rPr lang="cs-CZ" dirty="0"/>
              <a:t>Bodový rozdíl komponent indexů mezi 19. 12. a 20. 12. 2020</a:t>
            </a:r>
          </a:p>
        </p:txBody>
      </p:sp>
      <p:graphicFrame>
        <p:nvGraphicFramePr>
          <p:cNvPr id="7" name="Tabulka 6">
            <a:extLst>
              <a:ext uri="{FF2B5EF4-FFF2-40B4-BE49-F238E27FC236}">
                <a16:creationId xmlns:a16="http://schemas.microsoft.com/office/drawing/2014/main" id="{DBBF3327-1E8A-440D-9FD1-51B3C7FDD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499161"/>
              </p:ext>
            </p:extLst>
          </p:nvPr>
        </p:nvGraphicFramePr>
        <p:xfrm>
          <a:off x="468086" y="910849"/>
          <a:ext cx="11123843" cy="55961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8543">
                  <a:extLst>
                    <a:ext uri="{9D8B030D-6E8A-4147-A177-3AD203B41FA5}">
                      <a16:colId xmlns:a16="http://schemas.microsoft.com/office/drawing/2014/main" val="1103215838"/>
                    </a:ext>
                  </a:extLst>
                </a:gridCol>
                <a:gridCol w="1763485">
                  <a:extLst>
                    <a:ext uri="{9D8B030D-6E8A-4147-A177-3AD203B41FA5}">
                      <a16:colId xmlns:a16="http://schemas.microsoft.com/office/drawing/2014/main" val="4244259606"/>
                    </a:ext>
                  </a:extLst>
                </a:gridCol>
                <a:gridCol w="1906635">
                  <a:extLst>
                    <a:ext uri="{9D8B030D-6E8A-4147-A177-3AD203B41FA5}">
                      <a16:colId xmlns:a16="http://schemas.microsoft.com/office/drawing/2014/main" val="2198179494"/>
                    </a:ext>
                  </a:extLst>
                </a:gridCol>
                <a:gridCol w="1835060">
                  <a:extLst>
                    <a:ext uri="{9D8B030D-6E8A-4147-A177-3AD203B41FA5}">
                      <a16:colId xmlns:a16="http://schemas.microsoft.com/office/drawing/2014/main" val="2268752957"/>
                    </a:ext>
                  </a:extLst>
                </a:gridCol>
                <a:gridCol w="1835060">
                  <a:extLst>
                    <a:ext uri="{9D8B030D-6E8A-4147-A177-3AD203B41FA5}">
                      <a16:colId xmlns:a16="http://schemas.microsoft.com/office/drawing/2014/main" val="3450212316"/>
                    </a:ext>
                  </a:extLst>
                </a:gridCol>
                <a:gridCol w="1835060">
                  <a:extLst>
                    <a:ext uri="{9D8B030D-6E8A-4147-A177-3AD203B41FA5}">
                      <a16:colId xmlns:a16="http://schemas.microsoft.com/office/drawing/2014/main" val="87141554"/>
                    </a:ext>
                  </a:extLst>
                </a:gridCol>
              </a:tblGrid>
              <a:tr h="32989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Změna bodů </a:t>
                      </a:r>
                    </a:p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 19.12. na 20.12.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14denní incidence na 100 tis. obyv.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14denní incidence 65+ na 100 tis. obyv. dle věku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Zjednodušené reprodukční číslo*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7denní průměr podílu pozitivních testů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Změna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indexu rizika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760604"/>
                  </a:ext>
                </a:extLst>
              </a:tr>
              <a:tr h="32989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Hl. m.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+4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+4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223633"/>
                  </a:ext>
                </a:extLst>
              </a:tr>
              <a:tr h="32989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8850075"/>
                  </a:ext>
                </a:extLst>
              </a:tr>
              <a:tr h="32989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289776"/>
                  </a:ext>
                </a:extLst>
              </a:tr>
              <a:tr h="32989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90226"/>
                  </a:ext>
                </a:extLst>
              </a:tr>
              <a:tr h="32989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61139"/>
                  </a:ext>
                </a:extLst>
              </a:tr>
              <a:tr h="32989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0555158"/>
                  </a:ext>
                </a:extLst>
              </a:tr>
              <a:tr h="32989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897921"/>
                  </a:ext>
                </a:extLst>
              </a:tr>
              <a:tr h="32989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668567"/>
                  </a:ext>
                </a:extLst>
              </a:tr>
              <a:tr h="32989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522513"/>
                  </a:ext>
                </a:extLst>
              </a:tr>
              <a:tr h="32989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659141"/>
                  </a:ext>
                </a:extLst>
              </a:tr>
              <a:tr h="32989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672396"/>
                  </a:ext>
                </a:extLst>
              </a:tr>
              <a:tr h="32989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+2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+2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161909"/>
                  </a:ext>
                </a:extLst>
              </a:tr>
              <a:tr h="32989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195157"/>
                  </a:ext>
                </a:extLst>
              </a:tr>
              <a:tr h="32989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735319"/>
                  </a:ext>
                </a:extLst>
              </a:tr>
              <a:tr h="32989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965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65595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10780376|-3468525|-5151986|-9539986|Markido&quot;,&quot;Id&quot;:&quot;5fb65ed834334237b84c892e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COVID-web-sablona</Template>
  <TotalTime>2567</TotalTime>
  <Words>1542</Words>
  <Application>Microsoft Office PowerPoint</Application>
  <PresentationFormat>Širokoúhlá obrazovka</PresentationFormat>
  <Paragraphs>701</Paragraphs>
  <Slides>11</Slides>
  <Notes>7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5" baseType="lpstr">
      <vt:lpstr>Arial</vt:lpstr>
      <vt:lpstr>Calibri</vt:lpstr>
      <vt:lpstr>Times New Roman</vt:lpstr>
      <vt:lpstr>Motiv Office</vt:lpstr>
      <vt:lpstr>Vývoj epidemie COVID-19 v ČR  Souhrn hlavních statistických ukazatelů</vt:lpstr>
      <vt:lpstr>Index rizika: kalkulace k aktuálnímu datu</vt:lpstr>
      <vt:lpstr>Index rizika: kalkulace k aktuálnímu datu</vt:lpstr>
      <vt:lpstr>Prezentace aplikace PowerPoint</vt:lpstr>
      <vt:lpstr>Prezentace aplikace PowerPoint</vt:lpstr>
      <vt:lpstr>Rozdíly mezi kraji </vt:lpstr>
      <vt:lpstr>Komponenty indexu rizika a srovnání regionů</vt:lpstr>
      <vt:lpstr>Komponenty indexu rizika a srovnání regionů mezi 18. 12. – 20. 12. 2020</vt:lpstr>
      <vt:lpstr>Bodový rozdíl komponent indexů mezi 19. 12. a 20. 12. 2020</vt:lpstr>
      <vt:lpstr>Rozdíly mezi kraji </vt:lpstr>
      <vt:lpstr>Vývoj indexu rizika ve srovnání regionů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Nováková Tereza Mgr.</dc:creator>
  <cp:lastModifiedBy>Ladislav Dušek</cp:lastModifiedBy>
  <cp:revision>416</cp:revision>
  <dcterms:created xsi:type="dcterms:W3CDTF">2020-11-16T08:14:04Z</dcterms:created>
  <dcterms:modified xsi:type="dcterms:W3CDTF">2020-12-20T05:57:47Z</dcterms:modified>
</cp:coreProperties>
</file>